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75" r:id="rId2"/>
    <p:sldId id="376" r:id="rId3"/>
    <p:sldId id="404" r:id="rId4"/>
    <p:sldId id="377" r:id="rId5"/>
    <p:sldId id="378" r:id="rId6"/>
    <p:sldId id="379" r:id="rId7"/>
    <p:sldId id="392" r:id="rId8"/>
    <p:sldId id="394" r:id="rId9"/>
    <p:sldId id="393" r:id="rId10"/>
    <p:sldId id="395" r:id="rId11"/>
    <p:sldId id="396" r:id="rId12"/>
    <p:sldId id="398" r:id="rId13"/>
    <p:sldId id="397" r:id="rId14"/>
    <p:sldId id="399" r:id="rId15"/>
    <p:sldId id="400" r:id="rId16"/>
    <p:sldId id="401" r:id="rId17"/>
    <p:sldId id="402" r:id="rId18"/>
    <p:sldId id="403" r:id="rId19"/>
    <p:sldId id="405" r:id="rId20"/>
    <p:sldId id="331" r:id="rId21"/>
    <p:sldId id="406" r:id="rId22"/>
    <p:sldId id="407" r:id="rId23"/>
    <p:sldId id="408" r:id="rId24"/>
    <p:sldId id="306" r:id="rId25"/>
    <p:sldId id="301" r:id="rId26"/>
    <p:sldId id="373" r:id="rId27"/>
    <p:sldId id="374" r:id="rId28"/>
    <p:sldId id="409" r:id="rId29"/>
    <p:sldId id="413" r:id="rId30"/>
    <p:sldId id="410" r:id="rId31"/>
    <p:sldId id="414" r:id="rId32"/>
    <p:sldId id="412" r:id="rId33"/>
    <p:sldId id="319" r:id="rId34"/>
    <p:sldId id="326" r:id="rId35"/>
  </p:sldIdLst>
  <p:sldSz cx="12192000" cy="6858000"/>
  <p:notesSz cx="7011988" cy="9297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5F2A5F-0BEB-40AF-8FFD-1C9E2127F830}">
          <p14:sldIdLst>
            <p14:sldId id="375"/>
            <p14:sldId id="376"/>
            <p14:sldId id="404"/>
            <p14:sldId id="377"/>
            <p14:sldId id="378"/>
            <p14:sldId id="379"/>
            <p14:sldId id="392"/>
            <p14:sldId id="394"/>
            <p14:sldId id="393"/>
            <p14:sldId id="395"/>
            <p14:sldId id="396"/>
            <p14:sldId id="398"/>
            <p14:sldId id="397"/>
            <p14:sldId id="399"/>
            <p14:sldId id="400"/>
            <p14:sldId id="401"/>
            <p14:sldId id="402"/>
            <p14:sldId id="403"/>
            <p14:sldId id="405"/>
            <p14:sldId id="331"/>
            <p14:sldId id="406"/>
            <p14:sldId id="407"/>
            <p14:sldId id="408"/>
            <p14:sldId id="306"/>
            <p14:sldId id="301"/>
            <p14:sldId id="373"/>
            <p14:sldId id="374"/>
            <p14:sldId id="409"/>
            <p14:sldId id="413"/>
            <p14:sldId id="410"/>
            <p14:sldId id="414"/>
            <p14:sldId id="412"/>
            <p14:sldId id="319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CC0099"/>
    <a:srgbClr val="C04152"/>
    <a:srgbClr val="FF9900"/>
    <a:srgbClr val="FF00FF"/>
    <a:srgbClr val="5D7DBB"/>
    <a:srgbClr val="FF40FF"/>
    <a:srgbClr val="C04545"/>
    <a:srgbClr val="C0715D"/>
    <a:srgbClr val="C05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0" autoAdjust="0"/>
    <p:restoredTop sz="86697" autoAdjust="0"/>
  </p:normalViewPr>
  <p:slideViewPr>
    <p:cSldViewPr snapToGrid="0">
      <p:cViewPr varScale="1">
        <p:scale>
          <a:sx n="100" d="100"/>
          <a:sy n="100" d="100"/>
        </p:scale>
        <p:origin x="1328" y="1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ABCE26-662F-F504-993F-FD847A7CED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54C06-5C2F-A447-E35E-4623F98EE4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1C3613D9-E272-42CA-9F00-93D3DB453B97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E045A-2FF3-975E-85AC-8CAD554DCB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F23B2-6B3B-DEFA-9514-7D6A611D64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D6C04CBB-40F9-468A-A9F1-F7920A68B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913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05E97EDD-1D2A-4F60-9BF6-35F9DEF26814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80062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6" tIns="46598" rIns="93196" bIns="465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</p:spPr>
        <p:txBody>
          <a:bodyPr vert="horz" lIns="93196" tIns="46598" rIns="93196" bIns="465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58B0AECF-F8C8-4BE0-8B43-DF846967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285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73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64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0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269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2634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1960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15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6051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8699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8344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86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92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03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25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89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98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39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0182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3136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21161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40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7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313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02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96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713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06632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4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2900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25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9429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1565961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3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2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23C1-8413-0B6D-8162-DF252E241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77887-F67D-8DDA-8C71-D2103135A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142B1-869D-0263-A289-5A4A305F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35B5-E9F5-4367-9BB6-4085EFA48BA7}" type="datetime1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135B1-6EF3-68FE-A1AC-9C390B8C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53EEE-3754-C70E-4145-D39C92726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9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B0D6-B2A9-4057-4B83-9DC0BA9D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39927-D876-B15E-3486-D070F40D2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A690C-3F91-76F0-ED81-4373B224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79E6-6410-409F-A6C7-3534CAB1B542}" type="datetime1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E9436-BD85-CEF4-18C3-F865F61B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FCD36-8802-33F4-61F0-522D6E52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9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81015-E4B1-825F-0BE0-FB5E21A74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C8936-B48C-38AF-3117-8263ED615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C1C0-01CB-9182-BC82-DE2F0AAC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8D80-5534-47B1-AB10-8943DAD8C9BC}" type="datetime1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832EC-B061-B658-7964-6CDF5C6F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CF5CF-23E9-8019-FD68-D3CFEFC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2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7D8A-37EF-32D2-0023-3A642EF6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8137D-82E2-7237-6FF1-07F7434B5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187AE-DD45-1C92-24CF-3359EAE6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DCF3-AB2F-4A67-AE08-0BC9E774AF87}" type="datetime1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24A8B-1FF9-2093-A260-181E42BE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E35F2-02E4-5424-5821-4BEF300A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1C96-FBD9-CC47-C26A-D481E2F8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E97D3-388D-E8A5-3A46-3CC660D00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C5AC3-194D-C578-2CEC-4B9647FA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DB31-3DBB-4AAA-97A8-0988C577A368}" type="datetime1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53289-343E-1C49-892E-7978DF91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21412-0008-5AB9-B10D-09A0DFE5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1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BE841-167E-79BB-9B6E-AE9936FC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3FED6-56AE-71C7-3106-3491169FA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B0319-14AF-A1A9-EB41-F28281293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02624-1222-F57B-1400-C6540B05C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D276-7CAF-4753-9406-DCA109733DFB}" type="datetime1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65BD1-01BA-3CE3-ED4A-E45F4006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31AEE-35F0-ACB8-D3F0-739ADF53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1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45947-E711-30C2-2498-DFEC6D05C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7EA3F-3A8B-5582-6100-23C92EA5C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DDC58-496D-7016-CE3E-BB384C2D8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60F7E-ECF7-390B-A221-9B183DD17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C0957F-6281-D4B8-40BF-7EA331543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DDEE3-3CA0-B52B-6F8E-C21B099A7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12D-E1A0-4378-955F-047A5793DDEC}" type="datetime1">
              <a:rPr lang="en-US" smtClean="0"/>
              <a:t>6/12/25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71397F-7962-0755-59D1-1546E1EC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6848B-3121-EDC7-BFCE-0B72B403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6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3920-AEE8-B887-C7B1-6CCCB677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56B0F-F9B2-9D03-B70B-9F6284E7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97E0-AA50-4257-8E56-08D01BF31601}" type="datetime1">
              <a:rPr lang="en-US" smtClean="0"/>
              <a:t>6/12/25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50F9A-CF5C-942B-24D0-6E3C5726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CA986-8A33-5587-EF9E-0A3D35A9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7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60B52-D947-53BB-FF00-D5D74BAA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380-625D-46F8-BAFA-500063921C30}" type="datetime1">
              <a:rPr lang="en-US" smtClean="0"/>
              <a:t>6/12/25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DB3AB5-5C99-609D-5852-F571356B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0D678-0186-8CFB-966C-E619C08D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5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91C9-EC54-6578-4A38-A235C7D3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40D8-24EA-9956-1E45-AF6C0FE25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F4112-BB20-5304-E53A-2F6AE3B29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17B46-2833-B6B7-56A2-58244F92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E673-18E0-460C-B74E-EF7E16FAA036}" type="datetime1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7A02D-A2ED-14DA-3158-D798ACC4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A8AE2-8ADD-1A7A-F5A9-E93A9A9D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6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188A-0378-1FE6-5C47-799019F2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DE2E0F-18E8-BC43-8FCA-008A92E3A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583EE-270F-8FBB-5845-0AA10669C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14B1A-0EDA-7812-91D7-2A4FE1F8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E098-4738-4E8C-87E4-1B22E1AD783E}" type="datetime1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F560F-1999-52B8-BD41-084C05EA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805A3-5B41-E20F-74E0-77A8462A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9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30EA3-59AA-9728-78C2-DC2A84B2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38451-84BF-8100-4C90-E8FADEBC7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2168E-9A4D-39C8-40F7-3FBDD789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1EEB-EF98-45CE-BDDF-7A81D529309B}" type="datetime1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23597-D9F5-6980-D3FE-93083A83F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B2579-8845-BB84-A169-4119D45E7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4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9C0FA6-F370-A59E-5D7E-EAA71559CB65}"/>
              </a:ext>
            </a:extLst>
          </p:cNvPr>
          <p:cNvSpPr txBox="1"/>
          <p:nvPr/>
        </p:nvSpPr>
        <p:spPr>
          <a:xfrm>
            <a:off x="0" y="1906085"/>
            <a:ext cx="12191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Sergey Gorinsky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IMDEA Networks Institute, Spain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200" b="0" dirty="0">
              <a:solidFill>
                <a:srgbClr val="448FA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dirty="0">
                <a:solidFill>
                  <a:srgbClr val="448FAA"/>
                </a:solidFill>
              </a:rPr>
            </a:br>
            <a:endParaRPr lang="en-US" dirty="0">
              <a:solidFill>
                <a:srgbClr val="448FAA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720D80-E048-9E47-AFE0-918A8736E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29" y="3071086"/>
            <a:ext cx="2371739" cy="11112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CBCB36-36F7-B443-A518-4039B7685F12}"/>
              </a:ext>
            </a:extLst>
          </p:cNvPr>
          <p:cNvSpPr txBox="1"/>
          <p:nvPr/>
        </p:nvSpPr>
        <p:spPr>
          <a:xfrm>
            <a:off x="0" y="5680635"/>
            <a:ext cx="12192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Amazon Web Services, online presentation</a:t>
            </a:r>
          </a:p>
          <a:p>
            <a:pPr algn="ctr"/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June 2025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443554F-9C41-334D-95A2-F670330F35EA}"/>
              </a:ext>
            </a:extLst>
          </p:cNvPr>
          <p:cNvSpPr txBox="1">
            <a:spLocks/>
          </p:cNvSpPr>
          <p:nvPr/>
        </p:nvSpPr>
        <p:spPr>
          <a:xfrm>
            <a:off x="0" y="4565396"/>
            <a:ext cx="121920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joint work with Leonardo Peroni and Farzad Tashtarian</a:t>
            </a:r>
            <a:endParaRPr kumimoji="0" lang="es-E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D22EBC7-763E-C849-8CD9-9848D35F41FF}"/>
              </a:ext>
            </a:extLst>
          </p:cNvPr>
          <p:cNvSpPr txBox="1">
            <a:spLocks/>
          </p:cNvSpPr>
          <p:nvPr/>
        </p:nvSpPr>
        <p:spPr>
          <a:xfrm>
            <a:off x="0" y="528810"/>
            <a:ext cx="12192000" cy="752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IQN: In-Band Quality Notification</a:t>
            </a:r>
          </a:p>
        </p:txBody>
      </p:sp>
    </p:spTree>
    <p:extLst>
      <p:ext uri="{BB962C8B-B14F-4D97-AF65-F5344CB8AC3E}">
        <p14:creationId xmlns:p14="http://schemas.microsoft.com/office/powerpoint/2010/main" val="215760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apezoid 30">
            <a:extLst>
              <a:ext uri="{FF2B5EF4-FFF2-40B4-BE49-F238E27FC236}">
                <a16:creationId xmlns:a16="http://schemas.microsoft.com/office/drawing/2014/main" id="{CEC2D96F-737A-43F1-A1A6-387DFAA40A0B}"/>
              </a:ext>
            </a:extLst>
          </p:cNvPr>
          <p:cNvSpPr/>
          <p:nvPr/>
        </p:nvSpPr>
        <p:spPr>
          <a:xfrm>
            <a:off x="3650034" y="4551303"/>
            <a:ext cx="2016000" cy="1720895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Graphic 16" descr="Laptop with solid fill">
            <a:extLst>
              <a:ext uri="{FF2B5EF4-FFF2-40B4-BE49-F238E27FC236}">
                <a16:creationId xmlns:a16="http://schemas.microsoft.com/office/drawing/2014/main" id="{C8F39C69-E935-4823-AEF0-E9523D77C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0800" y="2854800"/>
            <a:ext cx="2916000" cy="3722940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DE935EE-AF6D-EB4A-A103-35FA6306C89D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10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3B14F-9879-8A4E-9C11-C5BB9CAED19E}"/>
              </a:ext>
            </a:extLst>
          </p:cNvPr>
          <p:cNvSpPr/>
          <p:nvPr/>
        </p:nvSpPr>
        <p:spPr>
          <a:xfrm>
            <a:off x="423953" y="1267610"/>
            <a:ext cx="115584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that: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the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OTT streaming service to signal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notifies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beyond the access provider along the server-to-client path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 support from the 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provider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spite end-to-end traffic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encryption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asymmetric routing</a:t>
            </a: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04423F0-71A0-DD44-A02E-3FBAF8C3DD0C}"/>
              </a:ext>
            </a:extLst>
          </p:cNvPr>
          <p:cNvSpPr txBox="1">
            <a:spLocks/>
          </p:cNvSpPr>
          <p:nvPr/>
        </p:nvSpPr>
        <p:spPr>
          <a:xfrm>
            <a:off x="0" y="493634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ED46895-F1E3-7645-92C9-4F003068BB50}"/>
              </a:ext>
            </a:extLst>
          </p:cNvPr>
          <p:cNvSpPr txBox="1">
            <a:spLocks/>
          </p:cNvSpPr>
          <p:nvPr/>
        </p:nvSpPr>
        <p:spPr>
          <a:xfrm>
            <a:off x="152400" y="694542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B0E1F79E-E9AD-479F-B496-E058B1C9872D}"/>
              </a:ext>
            </a:extLst>
          </p:cNvPr>
          <p:cNvSpPr/>
          <p:nvPr/>
        </p:nvSpPr>
        <p:spPr>
          <a:xfrm>
            <a:off x="2268000" y="4752000"/>
            <a:ext cx="5760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53">
            <a:extLst>
              <a:ext uri="{FF2B5EF4-FFF2-40B4-BE49-F238E27FC236}">
                <a16:creationId xmlns:a16="http://schemas.microsoft.com/office/drawing/2014/main" id="{1C72694D-0EEB-4B60-9236-D898B60B10D7}"/>
              </a:ext>
            </a:extLst>
          </p:cNvPr>
          <p:cNvSpPr/>
          <p:nvPr/>
        </p:nvSpPr>
        <p:spPr>
          <a:xfrm>
            <a:off x="2268000" y="3960000"/>
            <a:ext cx="5760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D35D41-261E-4D61-9721-5522DD321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91" y="4236105"/>
            <a:ext cx="611251" cy="611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17F48C-A432-424D-92BE-055382BECA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4086000"/>
            <a:ext cx="915429" cy="915429"/>
          </a:xfrm>
          <a:prstGeom prst="rect">
            <a:avLst/>
          </a:prstGeom>
        </p:spPr>
      </p:pic>
      <p:sp>
        <p:nvSpPr>
          <p:cNvPr id="21" name="L-Shape 20">
            <a:extLst>
              <a:ext uri="{FF2B5EF4-FFF2-40B4-BE49-F238E27FC236}">
                <a16:creationId xmlns:a16="http://schemas.microsoft.com/office/drawing/2014/main" id="{85389386-7E3F-49B2-A484-5E6F26C48C0A}"/>
              </a:ext>
            </a:extLst>
          </p:cNvPr>
          <p:cNvSpPr/>
          <p:nvPr/>
        </p:nvSpPr>
        <p:spPr>
          <a:xfrm rot="10800000">
            <a:off x="382977" y="3754255"/>
            <a:ext cx="2231995" cy="1578135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0CCFF5-241F-4B21-8E26-05AD877A939B}"/>
              </a:ext>
            </a:extLst>
          </p:cNvPr>
          <p:cNvCxnSpPr>
            <a:cxnSpLocks/>
          </p:cNvCxnSpPr>
          <p:nvPr/>
        </p:nvCxnSpPr>
        <p:spPr>
          <a:xfrm>
            <a:off x="9982173" y="4572798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37B31CC-76AC-47A4-B1F2-9AA4CD1F3B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625" y="3754256"/>
            <a:ext cx="1652757" cy="17134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C79266-62E6-49A0-B854-12A0F9581B3F}"/>
              </a:ext>
            </a:extLst>
          </p:cNvPr>
          <p:cNvGrpSpPr/>
          <p:nvPr/>
        </p:nvGrpSpPr>
        <p:grpSpPr>
          <a:xfrm>
            <a:off x="6083020" y="4662862"/>
            <a:ext cx="540000" cy="540000"/>
            <a:chOff x="5923996" y="1929600"/>
            <a:chExt cx="540000" cy="54000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00A6656-FA88-4DE1-B1C7-7A93BB6F0EBB}"/>
                </a:ext>
              </a:extLst>
            </p:cNvPr>
            <p:cNvCxnSpPr>
              <a:stCxn id="34" idx="0"/>
              <a:endCxn id="34" idx="2"/>
            </p:cNvCxnSpPr>
            <p:nvPr/>
          </p:nvCxnSpPr>
          <p:spPr>
            <a:xfrm>
              <a:off x="6193996" y="1929600"/>
              <a:ext cx="0" cy="54000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68A78160-79EB-4A94-967B-5EF173F4D779}"/>
                </a:ext>
              </a:extLst>
            </p:cNvPr>
            <p:cNvSpPr/>
            <p:nvPr/>
          </p:nvSpPr>
          <p:spPr>
            <a:xfrm>
              <a:off x="5923996" y="1929600"/>
              <a:ext cx="540000" cy="540000"/>
            </a:xfrm>
            <a:prstGeom prst="diamond">
              <a:avLst/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D98CC50-F0F3-40E6-9C1B-F7F39B215417}"/>
              </a:ext>
            </a:extLst>
          </p:cNvPr>
          <p:cNvCxnSpPr>
            <a:cxnSpLocks/>
          </p:cNvCxnSpPr>
          <p:nvPr/>
        </p:nvCxnSpPr>
        <p:spPr>
          <a:xfrm>
            <a:off x="2232000" y="4942800"/>
            <a:ext cx="4104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65250A-82DB-48E4-883A-DB030F9E67A6}"/>
              </a:ext>
            </a:extLst>
          </p:cNvPr>
          <p:cNvCxnSpPr>
            <a:cxnSpLocks/>
          </p:cNvCxnSpPr>
          <p:nvPr/>
        </p:nvCxnSpPr>
        <p:spPr>
          <a:xfrm>
            <a:off x="6379200" y="4942800"/>
            <a:ext cx="16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9A4FFDB-6584-4C22-8669-C0CC8CA12750}"/>
              </a:ext>
            </a:extLst>
          </p:cNvPr>
          <p:cNvGrpSpPr/>
          <p:nvPr/>
        </p:nvGrpSpPr>
        <p:grpSpPr>
          <a:xfrm>
            <a:off x="6086335" y="3871048"/>
            <a:ext cx="540000" cy="540000"/>
            <a:chOff x="5923996" y="1929600"/>
            <a:chExt cx="540000" cy="5400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0B6047-8468-4AF1-BDC9-806B9D0F2CAE}"/>
                </a:ext>
              </a:extLst>
            </p:cNvPr>
            <p:cNvCxnSpPr>
              <a:stCxn id="38" idx="0"/>
              <a:endCxn id="38" idx="2"/>
            </p:cNvCxnSpPr>
            <p:nvPr/>
          </p:nvCxnSpPr>
          <p:spPr>
            <a:xfrm>
              <a:off x="6193996" y="1929600"/>
              <a:ext cx="0" cy="54000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Diamond 37">
              <a:extLst>
                <a:ext uri="{FF2B5EF4-FFF2-40B4-BE49-F238E27FC236}">
                  <a16:creationId xmlns:a16="http://schemas.microsoft.com/office/drawing/2014/main" id="{F8EFF960-C80C-4F47-BC95-8D04C2885436}"/>
                </a:ext>
              </a:extLst>
            </p:cNvPr>
            <p:cNvSpPr/>
            <p:nvPr/>
          </p:nvSpPr>
          <p:spPr>
            <a:xfrm>
              <a:off x="5923996" y="1929600"/>
              <a:ext cx="540000" cy="540000"/>
            </a:xfrm>
            <a:prstGeom prst="diamond">
              <a:avLst/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46F6B7-A9A4-4F21-AE59-E27079E482C9}"/>
              </a:ext>
            </a:extLst>
          </p:cNvPr>
          <p:cNvCxnSpPr>
            <a:cxnSpLocks/>
          </p:cNvCxnSpPr>
          <p:nvPr/>
        </p:nvCxnSpPr>
        <p:spPr>
          <a:xfrm>
            <a:off x="6379200" y="4140000"/>
            <a:ext cx="1656000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4E43489-B8C2-41F6-858C-BDEC58F4D525}"/>
              </a:ext>
            </a:extLst>
          </p:cNvPr>
          <p:cNvCxnSpPr>
            <a:cxnSpLocks/>
          </p:cNvCxnSpPr>
          <p:nvPr/>
        </p:nvCxnSpPr>
        <p:spPr>
          <a:xfrm>
            <a:off x="2232000" y="4140000"/>
            <a:ext cx="4104000" cy="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42EAAA1-7EF6-4878-A121-3F6998AF95A7}"/>
              </a:ext>
            </a:extLst>
          </p:cNvPr>
          <p:cNvCxnSpPr>
            <a:cxnSpLocks/>
          </p:cNvCxnSpPr>
          <p:nvPr/>
        </p:nvCxnSpPr>
        <p:spPr>
          <a:xfrm rot="5400000" flipV="1">
            <a:off x="8486061" y="3149398"/>
            <a:ext cx="0" cy="572400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EABDC53-A45F-4188-9D96-FBD159020656}"/>
              </a:ext>
            </a:extLst>
          </p:cNvPr>
          <p:cNvCxnSpPr>
            <a:cxnSpLocks/>
          </p:cNvCxnSpPr>
          <p:nvPr/>
        </p:nvCxnSpPr>
        <p:spPr>
          <a:xfrm rot="5400000" flipV="1">
            <a:off x="11037600" y="5785200"/>
            <a:ext cx="540000" cy="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1BD3E1F-48D7-449A-9E88-F2DE7A049DF2}"/>
              </a:ext>
            </a:extLst>
          </p:cNvPr>
          <p:cNvSpPr txBox="1"/>
          <p:nvPr/>
        </p:nvSpPr>
        <p:spPr>
          <a:xfrm>
            <a:off x="11357458" y="5579639"/>
            <a:ext cx="81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54A6D7-07CD-4662-BFCC-BE8B348F0382}"/>
              </a:ext>
            </a:extLst>
          </p:cNvPr>
          <p:cNvSpPr txBox="1"/>
          <p:nvPr/>
        </p:nvSpPr>
        <p:spPr>
          <a:xfrm>
            <a:off x="2988282" y="5587886"/>
            <a:ext cx="75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ISP</a:t>
            </a:r>
          </a:p>
        </p:txBody>
      </p:sp>
      <p:sp>
        <p:nvSpPr>
          <p:cNvPr id="44" name="Arrow: Pentagon 15">
            <a:extLst>
              <a:ext uri="{FF2B5EF4-FFF2-40B4-BE49-F238E27FC236}">
                <a16:creationId xmlns:a16="http://schemas.microsoft.com/office/drawing/2014/main" id="{FB3E21B7-89F4-434D-8B42-77354AE58B68}"/>
              </a:ext>
            </a:extLst>
          </p:cNvPr>
          <p:cNvSpPr/>
          <p:nvPr/>
        </p:nvSpPr>
        <p:spPr>
          <a:xfrm>
            <a:off x="367911" y="36000"/>
            <a:ext cx="1475999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5" name="Arrow: Chevron 16">
            <a:extLst>
              <a:ext uri="{FF2B5EF4-FFF2-40B4-BE49-F238E27FC236}">
                <a16:creationId xmlns:a16="http://schemas.microsoft.com/office/drawing/2014/main" id="{5362435F-74B9-8A46-B350-5F49E6C35856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48" name="Arrow: Chevron 18">
            <a:extLst>
              <a:ext uri="{FF2B5EF4-FFF2-40B4-BE49-F238E27FC236}">
                <a16:creationId xmlns:a16="http://schemas.microsoft.com/office/drawing/2014/main" id="{0A25E7F5-B106-7047-AE3A-9F2B22EFCDA4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9" name="Arrow: Chevron 19">
            <a:extLst>
              <a:ext uri="{FF2B5EF4-FFF2-40B4-BE49-F238E27FC236}">
                <a16:creationId xmlns:a16="http://schemas.microsoft.com/office/drawing/2014/main" id="{A92D25A4-DFF8-8B46-A8AD-F00EDF6ADCAC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50" name="Arrow: Chevron 22">
            <a:extLst>
              <a:ext uri="{FF2B5EF4-FFF2-40B4-BE49-F238E27FC236}">
                <a16:creationId xmlns:a16="http://schemas.microsoft.com/office/drawing/2014/main" id="{C6850AD4-BA8F-3D40-BD10-B71200758DC8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1" name="Arrow: Chevron 22">
            <a:extLst>
              <a:ext uri="{FF2B5EF4-FFF2-40B4-BE49-F238E27FC236}">
                <a16:creationId xmlns:a16="http://schemas.microsoft.com/office/drawing/2014/main" id="{E135DEE3-A71E-5E49-A288-2E0828A7AEAA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2" name="Arrow: Pentagon 20">
            <a:extLst>
              <a:ext uri="{FF2B5EF4-FFF2-40B4-BE49-F238E27FC236}">
                <a16:creationId xmlns:a16="http://schemas.microsoft.com/office/drawing/2014/main" id="{58A2FC94-746A-1141-872B-EB22FE0E598C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Arrow: Pentagon 15">
            <a:extLst>
              <a:ext uri="{FF2B5EF4-FFF2-40B4-BE49-F238E27FC236}">
                <a16:creationId xmlns:a16="http://schemas.microsoft.com/office/drawing/2014/main" id="{F3888AD6-1604-414A-B90A-6C975501C479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rrow: Pentagon 20">
            <a:extLst>
              <a:ext uri="{FF2B5EF4-FFF2-40B4-BE49-F238E27FC236}">
                <a16:creationId xmlns:a16="http://schemas.microsoft.com/office/drawing/2014/main" id="{A6D7F58A-F393-EA46-BD34-6A56B83A86F5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rrow: Pentagon 15">
            <a:extLst>
              <a:ext uri="{FF2B5EF4-FFF2-40B4-BE49-F238E27FC236}">
                <a16:creationId xmlns:a16="http://schemas.microsoft.com/office/drawing/2014/main" id="{1F56851B-9F40-0943-AFC3-9E7568E2CBB5}"/>
              </a:ext>
            </a:extLst>
          </p:cNvPr>
          <p:cNvSpPr/>
          <p:nvPr/>
        </p:nvSpPr>
        <p:spPr>
          <a:xfrm>
            <a:off x="367200" y="360000"/>
            <a:ext cx="1475999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nip Diagonal Corner Rectangle 40">
            <a:extLst>
              <a:ext uri="{FF2B5EF4-FFF2-40B4-BE49-F238E27FC236}">
                <a16:creationId xmlns:a16="http://schemas.microsoft.com/office/drawing/2014/main" id="{7C2D9391-864E-492A-8873-5A3E7CE92C66}"/>
              </a:ext>
            </a:extLst>
          </p:cNvPr>
          <p:cNvSpPr/>
          <p:nvPr/>
        </p:nvSpPr>
        <p:spPr>
          <a:xfrm>
            <a:off x="561600" y="3924000"/>
            <a:ext cx="1692000" cy="1188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1266C0-E07E-49A7-8D26-9723C86AAE70}"/>
              </a:ext>
            </a:extLst>
          </p:cNvPr>
          <p:cNvSpPr txBox="1"/>
          <p:nvPr/>
        </p:nvSpPr>
        <p:spPr>
          <a:xfrm>
            <a:off x="367199" y="4104000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sp>
        <p:nvSpPr>
          <p:cNvPr id="58" name="Snip Diagonal Corner Rectangle 42">
            <a:extLst>
              <a:ext uri="{FF2B5EF4-FFF2-40B4-BE49-F238E27FC236}">
                <a16:creationId xmlns:a16="http://schemas.microsoft.com/office/drawing/2014/main" id="{7305D688-8DFA-48D7-B9FD-19D91FD7241C}"/>
              </a:ext>
            </a:extLst>
          </p:cNvPr>
          <p:cNvSpPr/>
          <p:nvPr/>
        </p:nvSpPr>
        <p:spPr>
          <a:xfrm>
            <a:off x="8045020" y="3924000"/>
            <a:ext cx="1598793" cy="1188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184DE23-AAF0-4DE2-B42A-0076A7408F2C}"/>
              </a:ext>
            </a:extLst>
          </p:cNvPr>
          <p:cNvSpPr txBox="1"/>
          <p:nvPr/>
        </p:nvSpPr>
        <p:spPr>
          <a:xfrm>
            <a:off x="8042001" y="4104000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C2D2F5A-3894-4182-A06B-E99020D64021}"/>
              </a:ext>
            </a:extLst>
          </p:cNvPr>
          <p:cNvSpPr txBox="1"/>
          <p:nvPr/>
        </p:nvSpPr>
        <p:spPr>
          <a:xfrm>
            <a:off x="1068460" y="4655688"/>
            <a:ext cx="5639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endParaRPr lang="en-US" sz="2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2BF7DE-2A94-4872-9924-BC76F39ACE0F}"/>
              </a:ext>
            </a:extLst>
          </p:cNvPr>
          <p:cNvSpPr txBox="1"/>
          <p:nvPr/>
        </p:nvSpPr>
        <p:spPr>
          <a:xfrm>
            <a:off x="8496287" y="4659003"/>
            <a:ext cx="5639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endParaRPr lang="en-US" sz="2400" dirty="0"/>
          </a:p>
        </p:txBody>
      </p:sp>
      <p:sp>
        <p:nvSpPr>
          <p:cNvPr id="46" name="Footer Placeholder 42">
            <a:extLst>
              <a:ext uri="{FF2B5EF4-FFF2-40B4-BE49-F238E27FC236}">
                <a16:creationId xmlns:a16="http://schemas.microsoft.com/office/drawing/2014/main" id="{8DC37FE9-004E-E945-9AB6-4A8B540CF1E1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9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DE935EE-AF6D-EB4A-A103-35FA6306C89D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11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Arrow: Chevron 18">
            <a:extLst>
              <a:ext uri="{FF2B5EF4-FFF2-40B4-BE49-F238E27FC236}">
                <a16:creationId xmlns:a16="http://schemas.microsoft.com/office/drawing/2014/main" id="{08DC9ADA-0821-774C-811D-F728320BEB0E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23" name="Arrow: Chevron 19">
            <a:extLst>
              <a:ext uri="{FF2B5EF4-FFF2-40B4-BE49-F238E27FC236}">
                <a16:creationId xmlns:a16="http://schemas.microsoft.com/office/drawing/2014/main" id="{129C9327-56F5-504F-B845-C37B751BE02F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24" name="Arrow: Chevron 22">
            <a:extLst>
              <a:ext uri="{FF2B5EF4-FFF2-40B4-BE49-F238E27FC236}">
                <a16:creationId xmlns:a16="http://schemas.microsoft.com/office/drawing/2014/main" id="{FEABBBC7-AD07-144E-BDB2-3F12B347788F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25" name="Arrow: Chevron 22">
            <a:extLst>
              <a:ext uri="{FF2B5EF4-FFF2-40B4-BE49-F238E27FC236}">
                <a16:creationId xmlns:a16="http://schemas.microsoft.com/office/drawing/2014/main" id="{7D37C705-F49D-C54A-ACBC-37DA54D48539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2" name="Arrow: Pentagon 20">
            <a:extLst>
              <a:ext uri="{FF2B5EF4-FFF2-40B4-BE49-F238E27FC236}">
                <a16:creationId xmlns:a16="http://schemas.microsoft.com/office/drawing/2014/main" id="{C6F38FED-F08B-D14C-8D3B-ADC5AB26AF0E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3" name="Arrow: Chevron 21">
            <a:extLst>
              <a:ext uri="{FF2B5EF4-FFF2-40B4-BE49-F238E27FC236}">
                <a16:creationId xmlns:a16="http://schemas.microsoft.com/office/drawing/2014/main" id="{3553FEB3-2BB4-DE4D-83A5-F51E60E9929C}"/>
              </a:ext>
            </a:extLst>
          </p:cNvPr>
          <p:cNvSpPr/>
          <p:nvPr/>
        </p:nvSpPr>
        <p:spPr>
          <a:xfrm>
            <a:off x="1843200" y="36000"/>
            <a:ext cx="212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34" name="Arrow: Pentagon 20">
            <a:extLst>
              <a:ext uri="{FF2B5EF4-FFF2-40B4-BE49-F238E27FC236}">
                <a16:creationId xmlns:a16="http://schemas.microsoft.com/office/drawing/2014/main" id="{EF8D2A5B-97CC-F449-827D-360848B72435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rrow: Pentagon 15">
            <a:extLst>
              <a:ext uri="{FF2B5EF4-FFF2-40B4-BE49-F238E27FC236}">
                <a16:creationId xmlns:a16="http://schemas.microsoft.com/office/drawing/2014/main" id="{28791EA7-0CD7-C34F-8EF8-8D9B90B15AFF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rrow: Pentagon 20">
            <a:extLst>
              <a:ext uri="{FF2B5EF4-FFF2-40B4-BE49-F238E27FC236}">
                <a16:creationId xmlns:a16="http://schemas.microsoft.com/office/drawing/2014/main" id="{97239A67-6AC0-F940-B087-8754F7A48C30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rrow: Pentagon 15">
            <a:extLst>
              <a:ext uri="{FF2B5EF4-FFF2-40B4-BE49-F238E27FC236}">
                <a16:creationId xmlns:a16="http://schemas.microsoft.com/office/drawing/2014/main" id="{3F60FA2B-3121-9949-95B4-DEAEDC78BB22}"/>
              </a:ext>
            </a:extLst>
          </p:cNvPr>
          <p:cNvSpPr/>
          <p:nvPr/>
        </p:nvSpPr>
        <p:spPr>
          <a:xfrm>
            <a:off x="367200" y="360000"/>
            <a:ext cx="2001599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6B4FF8EC-3B3F-0E4A-9EDA-601416392CE1}"/>
              </a:ext>
            </a:extLst>
          </p:cNvPr>
          <p:cNvSpPr txBox="1">
            <a:spLocks/>
          </p:cNvSpPr>
          <p:nvPr/>
        </p:nvSpPr>
        <p:spPr>
          <a:xfrm>
            <a:off x="0" y="129600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83A275D4-2186-CE43-8C39-1DBFB4AFD7EA}"/>
              </a:ext>
            </a:extLst>
          </p:cNvPr>
          <p:cNvSpPr txBox="1">
            <a:spLocks/>
          </p:cNvSpPr>
          <p:nvPr/>
        </p:nvSpPr>
        <p:spPr>
          <a:xfrm>
            <a:off x="0" y="1725770"/>
            <a:ext cx="12192000" cy="1715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do end users and remote ISPs communicate today?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2">
            <a:extLst>
              <a:ext uri="{FF2B5EF4-FFF2-40B4-BE49-F238E27FC236}">
                <a16:creationId xmlns:a16="http://schemas.microsoft.com/office/drawing/2014/main" id="{B7EF31A8-8D37-2F4A-B02B-678D2A6DCC50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4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rapezoid 52">
            <a:extLst>
              <a:ext uri="{FF2B5EF4-FFF2-40B4-BE49-F238E27FC236}">
                <a16:creationId xmlns:a16="http://schemas.microsoft.com/office/drawing/2014/main" id="{7ABE0401-BBA2-924D-9CD5-8FCE43E3605E}"/>
              </a:ext>
            </a:extLst>
          </p:cNvPr>
          <p:cNvSpPr/>
          <p:nvPr/>
        </p:nvSpPr>
        <p:spPr>
          <a:xfrm>
            <a:off x="627346" y="1689613"/>
            <a:ext cx="2818226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12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0251BCD0-6C87-EE47-9FFC-1B954DB4F522}"/>
              </a:ext>
            </a:extLst>
          </p:cNvPr>
          <p:cNvSpPr txBox="1">
            <a:spLocks/>
          </p:cNvSpPr>
          <p:nvPr/>
        </p:nvSpPr>
        <p:spPr>
          <a:xfrm>
            <a:off x="0" y="634563"/>
            <a:ext cx="12191999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Application-Layer Traffic Optimization (ALTO)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D1F02F7-5ADD-4643-B606-423AF48B5EEA}"/>
              </a:ext>
            </a:extLst>
          </p:cNvPr>
          <p:cNvSpPr txBox="1"/>
          <p:nvPr/>
        </p:nvSpPr>
        <p:spPr>
          <a:xfrm>
            <a:off x="1771041" y="3459893"/>
            <a:ext cx="129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84AEA4-C353-FC4C-9565-9E15CE8555AE}"/>
              </a:ext>
            </a:extLst>
          </p:cNvPr>
          <p:cNvSpPr txBox="1"/>
          <p:nvPr/>
        </p:nvSpPr>
        <p:spPr>
          <a:xfrm>
            <a:off x="1377606" y="5822283"/>
            <a:ext cx="9405023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❌ ALTO does not provide application information to ISPs</a:t>
            </a:r>
          </a:p>
        </p:txBody>
      </p:sp>
      <p:pic>
        <p:nvPicPr>
          <p:cNvPr id="35" name="Graphic 34" descr="Laptop with solid fill">
            <a:extLst>
              <a:ext uri="{FF2B5EF4-FFF2-40B4-BE49-F238E27FC236}">
                <a16:creationId xmlns:a16="http://schemas.microsoft.com/office/drawing/2014/main" id="{85150656-561D-9449-B1E2-08B1B2591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3666" y="1126417"/>
            <a:ext cx="3035875" cy="2843508"/>
          </a:xfrm>
          <a:prstGeom prst="rect">
            <a:avLst/>
          </a:prstGeom>
        </p:spPr>
      </p:pic>
      <p:sp>
        <p:nvSpPr>
          <p:cNvPr id="38" name="Snip Diagonal Corner Rectangle 42">
            <a:extLst>
              <a:ext uri="{FF2B5EF4-FFF2-40B4-BE49-F238E27FC236}">
                <a16:creationId xmlns:a16="http://schemas.microsoft.com/office/drawing/2014/main" id="{3D4122A7-D365-0741-A6D3-22609B1D3B0B}"/>
              </a:ext>
            </a:extLst>
          </p:cNvPr>
          <p:cNvSpPr/>
          <p:nvPr/>
        </p:nvSpPr>
        <p:spPr>
          <a:xfrm>
            <a:off x="9166818" y="2202822"/>
            <a:ext cx="1655999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0CFB44-5CCD-2E40-B7DA-7C2A5DE264AD}"/>
              </a:ext>
            </a:extLst>
          </p:cNvPr>
          <p:cNvSpPr txBox="1"/>
          <p:nvPr/>
        </p:nvSpPr>
        <p:spPr>
          <a:xfrm>
            <a:off x="9111194" y="2177622"/>
            <a:ext cx="184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ALTO client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EBFA08-C145-944F-8AA5-72055B73A21D}"/>
              </a:ext>
            </a:extLst>
          </p:cNvPr>
          <p:cNvSpPr txBox="1"/>
          <p:nvPr/>
        </p:nvSpPr>
        <p:spPr>
          <a:xfrm>
            <a:off x="8678762" y="3336822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50E359-5F65-4C47-9B25-7A590582592D}"/>
              </a:ext>
            </a:extLst>
          </p:cNvPr>
          <p:cNvSpPr txBox="1"/>
          <p:nvPr/>
        </p:nvSpPr>
        <p:spPr>
          <a:xfrm>
            <a:off x="367200" y="4137705"/>
            <a:ext cx="11615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IETF RFC 7285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Exposes network topologies, routing preferences, and cost maps to applications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Enables the client in its selection of another endpoint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e.g., a server or a peer </a:t>
            </a:r>
          </a:p>
        </p:txBody>
      </p:sp>
      <p:sp>
        <p:nvSpPr>
          <p:cNvPr id="49" name="Snip Diagonal Corner Rectangle 40">
            <a:extLst>
              <a:ext uri="{FF2B5EF4-FFF2-40B4-BE49-F238E27FC236}">
                <a16:creationId xmlns:a16="http://schemas.microsoft.com/office/drawing/2014/main" id="{E2A4B062-E527-40E3-9E22-E3694DC5A875}"/>
              </a:ext>
            </a:extLst>
          </p:cNvPr>
          <p:cNvSpPr/>
          <p:nvPr/>
        </p:nvSpPr>
        <p:spPr>
          <a:xfrm>
            <a:off x="1121552" y="2199254"/>
            <a:ext cx="1800000" cy="4608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D0C17C-EDE3-411B-9B70-9EB9D4A6D64E}"/>
              </a:ext>
            </a:extLst>
          </p:cNvPr>
          <p:cNvSpPr txBox="1"/>
          <p:nvPr/>
        </p:nvSpPr>
        <p:spPr>
          <a:xfrm>
            <a:off x="977645" y="2177886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ALTO server</a:t>
            </a: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1E3DD8EC-A5BE-804A-9C46-045D8BB3C614}"/>
              </a:ext>
            </a:extLst>
          </p:cNvPr>
          <p:cNvSpPr/>
          <p:nvPr/>
        </p:nvSpPr>
        <p:spPr>
          <a:xfrm>
            <a:off x="1836000" y="1834061"/>
            <a:ext cx="8208000" cy="730386"/>
          </a:xfrm>
          <a:prstGeom prst="arc">
            <a:avLst>
              <a:gd name="adj1" fmla="val 10864948"/>
              <a:gd name="adj2" fmla="val 21518254"/>
            </a:avLst>
          </a:prstGeom>
          <a:ln w="76200">
            <a:solidFill>
              <a:srgbClr val="7030A0"/>
            </a:solidFill>
            <a:prstDash val="sysDot"/>
            <a:head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542E359F-D28A-0D4F-BAF7-73853D4A9447}"/>
              </a:ext>
            </a:extLst>
          </p:cNvPr>
          <p:cNvSpPr/>
          <p:nvPr/>
        </p:nvSpPr>
        <p:spPr>
          <a:xfrm rot="10800000">
            <a:off x="1836000" y="2274090"/>
            <a:ext cx="8208000" cy="730386"/>
          </a:xfrm>
          <a:prstGeom prst="arc">
            <a:avLst>
              <a:gd name="adj1" fmla="val 10864948"/>
              <a:gd name="adj2" fmla="val 21518254"/>
            </a:avLst>
          </a:prstGeom>
          <a:ln w="76200">
            <a:solidFill>
              <a:srgbClr val="7030A0"/>
            </a:solidFill>
            <a:prstDash val="sysDot"/>
            <a:head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85F8AA3-F8BA-4E4E-8D51-BAFF7E5C4475}"/>
              </a:ext>
            </a:extLst>
          </p:cNvPr>
          <p:cNvSpPr txBox="1"/>
          <p:nvPr/>
        </p:nvSpPr>
        <p:spPr>
          <a:xfrm>
            <a:off x="5432863" y="1295705"/>
            <a:ext cx="129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queries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038E2EE-37A8-D840-9A22-7FED43B9EB46}"/>
              </a:ext>
            </a:extLst>
          </p:cNvPr>
          <p:cNvSpPr txBox="1"/>
          <p:nvPr/>
        </p:nvSpPr>
        <p:spPr>
          <a:xfrm>
            <a:off x="4673229" y="3086085"/>
            <a:ext cx="335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network information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D93272-936B-2B40-BEDA-944A4AEF2F42}"/>
              </a:ext>
            </a:extLst>
          </p:cNvPr>
          <p:cNvSpPr txBox="1"/>
          <p:nvPr/>
        </p:nvSpPr>
        <p:spPr>
          <a:xfrm>
            <a:off x="4998611" y="2178646"/>
            <a:ext cx="220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ALTO protocol</a:t>
            </a:r>
          </a:p>
        </p:txBody>
      </p:sp>
      <p:sp>
        <p:nvSpPr>
          <p:cNvPr id="26" name="Arrow: Chevron 18">
            <a:extLst>
              <a:ext uri="{FF2B5EF4-FFF2-40B4-BE49-F238E27FC236}">
                <a16:creationId xmlns:a16="http://schemas.microsoft.com/office/drawing/2014/main" id="{3CD6102E-82F9-994E-8ED5-056EA8E3F555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27" name="Arrow: Chevron 19">
            <a:extLst>
              <a:ext uri="{FF2B5EF4-FFF2-40B4-BE49-F238E27FC236}">
                <a16:creationId xmlns:a16="http://schemas.microsoft.com/office/drawing/2014/main" id="{C5D52FF3-D475-464D-B16B-0BED5B44B27F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28" name="Arrow: Chevron 22">
            <a:extLst>
              <a:ext uri="{FF2B5EF4-FFF2-40B4-BE49-F238E27FC236}">
                <a16:creationId xmlns:a16="http://schemas.microsoft.com/office/drawing/2014/main" id="{4EBE0616-43C0-3944-803B-F746CBAE1B9E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29" name="Arrow: Chevron 22">
            <a:extLst>
              <a:ext uri="{FF2B5EF4-FFF2-40B4-BE49-F238E27FC236}">
                <a16:creationId xmlns:a16="http://schemas.microsoft.com/office/drawing/2014/main" id="{81F7B304-3BB2-044C-8009-29C5A9E42905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0" name="Arrow: Pentagon 20">
            <a:extLst>
              <a:ext uri="{FF2B5EF4-FFF2-40B4-BE49-F238E27FC236}">
                <a16:creationId xmlns:a16="http://schemas.microsoft.com/office/drawing/2014/main" id="{A5FD5F9F-F0CE-594E-A5FD-E21099598F4C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1" name="Arrow: Chevron 21">
            <a:extLst>
              <a:ext uri="{FF2B5EF4-FFF2-40B4-BE49-F238E27FC236}">
                <a16:creationId xmlns:a16="http://schemas.microsoft.com/office/drawing/2014/main" id="{B5E29C20-5046-A643-A1B1-AE94AFDFBC67}"/>
              </a:ext>
            </a:extLst>
          </p:cNvPr>
          <p:cNvSpPr/>
          <p:nvPr/>
        </p:nvSpPr>
        <p:spPr>
          <a:xfrm>
            <a:off x="1843200" y="36000"/>
            <a:ext cx="212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33" name="Arrow: Pentagon 20">
            <a:extLst>
              <a:ext uri="{FF2B5EF4-FFF2-40B4-BE49-F238E27FC236}">
                <a16:creationId xmlns:a16="http://schemas.microsoft.com/office/drawing/2014/main" id="{9C42286B-10FD-4248-9F33-EC9500B1B9F9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rrow: Pentagon 15">
            <a:extLst>
              <a:ext uri="{FF2B5EF4-FFF2-40B4-BE49-F238E27FC236}">
                <a16:creationId xmlns:a16="http://schemas.microsoft.com/office/drawing/2014/main" id="{15B1AB5A-96DF-1B43-983C-CCC9377A9F90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Pentagon 20">
            <a:extLst>
              <a:ext uri="{FF2B5EF4-FFF2-40B4-BE49-F238E27FC236}">
                <a16:creationId xmlns:a16="http://schemas.microsoft.com/office/drawing/2014/main" id="{A9DD0BA6-2510-B744-AAD3-96C90FDDC320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rrow: Pentagon 15">
            <a:extLst>
              <a:ext uri="{FF2B5EF4-FFF2-40B4-BE49-F238E27FC236}">
                <a16:creationId xmlns:a16="http://schemas.microsoft.com/office/drawing/2014/main" id="{42258878-C161-6E44-81A7-90CB837AF86C}"/>
              </a:ext>
            </a:extLst>
          </p:cNvPr>
          <p:cNvSpPr/>
          <p:nvPr/>
        </p:nvSpPr>
        <p:spPr>
          <a:xfrm>
            <a:off x="367199" y="360000"/>
            <a:ext cx="25344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ooter Placeholder 42">
            <a:extLst>
              <a:ext uri="{FF2B5EF4-FFF2-40B4-BE49-F238E27FC236}">
                <a16:creationId xmlns:a16="http://schemas.microsoft.com/office/drawing/2014/main" id="{B3EDA7BC-F2B6-D648-B5D8-9CB66F1C7C6D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2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phic 37" descr="Laptop with solid fill">
            <a:extLst>
              <a:ext uri="{FF2B5EF4-FFF2-40B4-BE49-F238E27FC236}">
                <a16:creationId xmlns:a16="http://schemas.microsoft.com/office/drawing/2014/main" id="{3A4A41C2-B54F-BF44-BE4F-79CC5C8B5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4505" y="974435"/>
            <a:ext cx="2914392" cy="3276000"/>
          </a:xfrm>
          <a:prstGeom prst="rect">
            <a:avLst/>
          </a:prstGeom>
        </p:spPr>
      </p:pic>
      <p:sp>
        <p:nvSpPr>
          <p:cNvPr id="78" name="L-Shape 77">
            <a:extLst>
              <a:ext uri="{FF2B5EF4-FFF2-40B4-BE49-F238E27FC236}">
                <a16:creationId xmlns:a16="http://schemas.microsoft.com/office/drawing/2014/main" id="{E928DE44-B89F-46DB-B260-355A626F5739}"/>
              </a:ext>
            </a:extLst>
          </p:cNvPr>
          <p:cNvSpPr/>
          <p:nvPr/>
        </p:nvSpPr>
        <p:spPr>
          <a:xfrm rot="10800000">
            <a:off x="122727" y="2085827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rapezoid 44">
            <a:extLst>
              <a:ext uri="{FF2B5EF4-FFF2-40B4-BE49-F238E27FC236}">
                <a16:creationId xmlns:a16="http://schemas.microsoft.com/office/drawing/2014/main" id="{2B2175D3-714F-4BB8-A238-563729005777}"/>
              </a:ext>
            </a:extLst>
          </p:cNvPr>
          <p:cNvSpPr/>
          <p:nvPr/>
        </p:nvSpPr>
        <p:spPr>
          <a:xfrm>
            <a:off x="7168067" y="2125680"/>
            <a:ext cx="2016000" cy="1171907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13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0251BCD0-6C87-EE47-9FFC-1B954DB4F522}"/>
              </a:ext>
            </a:extLst>
          </p:cNvPr>
          <p:cNvSpPr txBox="1">
            <a:spLocks/>
          </p:cNvSpPr>
          <p:nvPr/>
        </p:nvSpPr>
        <p:spPr>
          <a:xfrm>
            <a:off x="0" y="634563"/>
            <a:ext cx="12191999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CAMARA Quality on Demand 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QoD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84AEA4-C353-FC4C-9565-9E15CE8555AE}"/>
              </a:ext>
            </a:extLst>
          </p:cNvPr>
          <p:cNvSpPr txBox="1"/>
          <p:nvPr/>
        </p:nvSpPr>
        <p:spPr>
          <a:xfrm>
            <a:off x="603455" y="5777130"/>
            <a:ext cx="1074509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❌ CAMARA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struggles to identify remote ISPs and right flows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50E359-5F65-4C47-9B25-7A590582592D}"/>
              </a:ext>
            </a:extLst>
          </p:cNvPr>
          <p:cNvSpPr txBox="1"/>
          <p:nvPr/>
        </p:nvSpPr>
        <p:spPr>
          <a:xfrm>
            <a:off x="254280" y="4128089"/>
            <a:ext cx="11519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Application programming interface (API) of Linux Foundation’s CAMARA project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Out-of-band signaling from applications to ISPs, mostly mobile providers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Enables applications to request network quality upgrades</a:t>
            </a:r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9C817EF3-0334-E741-9DE8-DACA1416C908}"/>
              </a:ext>
            </a:extLst>
          </p:cNvPr>
          <p:cNvSpPr/>
          <p:nvPr/>
        </p:nvSpPr>
        <p:spPr>
          <a:xfrm>
            <a:off x="2755917" y="1603951"/>
            <a:ext cx="4174191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1A53F8B-1BF4-AE4F-80F8-06D119820774}"/>
              </a:ext>
            </a:extLst>
          </p:cNvPr>
          <p:cNvSpPr/>
          <p:nvPr/>
        </p:nvSpPr>
        <p:spPr>
          <a:xfrm>
            <a:off x="1944000" y="2635325"/>
            <a:ext cx="8082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E50C3B-4CEE-FF4E-94B8-754897C51FA1}"/>
              </a:ext>
            </a:extLst>
          </p:cNvPr>
          <p:cNvSpPr txBox="1"/>
          <p:nvPr/>
        </p:nvSpPr>
        <p:spPr>
          <a:xfrm>
            <a:off x="3877278" y="3333457"/>
            <a:ext cx="223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bottleneck ISP</a:t>
            </a:r>
          </a:p>
        </p:txBody>
      </p:sp>
      <p:sp>
        <p:nvSpPr>
          <p:cNvPr id="40" name="Snip Diagonal Corner Rectangle 42">
            <a:extLst>
              <a:ext uri="{FF2B5EF4-FFF2-40B4-BE49-F238E27FC236}">
                <a16:creationId xmlns:a16="http://schemas.microsoft.com/office/drawing/2014/main" id="{C29BD289-C8A7-6F44-B5DA-CBA9767EA4D5}"/>
              </a:ext>
            </a:extLst>
          </p:cNvPr>
          <p:cNvSpPr/>
          <p:nvPr/>
        </p:nvSpPr>
        <p:spPr>
          <a:xfrm>
            <a:off x="10041228" y="2562963"/>
            <a:ext cx="1512000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435142-1E21-9542-AD79-AB5B1725FB2C}"/>
              </a:ext>
            </a:extLst>
          </p:cNvPr>
          <p:cNvSpPr txBox="1"/>
          <p:nvPr/>
        </p:nvSpPr>
        <p:spPr>
          <a:xfrm>
            <a:off x="9980028" y="2537763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0B74FC-FD77-A144-A15D-9C217FBFB449}"/>
              </a:ext>
            </a:extLst>
          </p:cNvPr>
          <p:cNvSpPr txBox="1"/>
          <p:nvPr/>
        </p:nvSpPr>
        <p:spPr>
          <a:xfrm>
            <a:off x="9469600" y="3512598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FF068A-B9CF-BF47-A5C8-913DBF5B481A}"/>
              </a:ext>
            </a:extLst>
          </p:cNvPr>
          <p:cNvSpPr txBox="1"/>
          <p:nvPr/>
        </p:nvSpPr>
        <p:spPr>
          <a:xfrm>
            <a:off x="427439" y="3305347"/>
            <a:ext cx="17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</p:txBody>
      </p:sp>
      <p:sp>
        <p:nvSpPr>
          <p:cNvPr id="52" name="Snip Diagonal Corner Rectangle 40">
            <a:extLst>
              <a:ext uri="{FF2B5EF4-FFF2-40B4-BE49-F238E27FC236}">
                <a16:creationId xmlns:a16="http://schemas.microsoft.com/office/drawing/2014/main" id="{35DF89B5-E103-5249-8314-5314EC68E06C}"/>
              </a:ext>
            </a:extLst>
          </p:cNvPr>
          <p:cNvSpPr/>
          <p:nvPr/>
        </p:nvSpPr>
        <p:spPr>
          <a:xfrm>
            <a:off x="254279" y="2603372"/>
            <a:ext cx="1684800" cy="4608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67EB2FB-E49E-5D4B-A09F-AFFA68C161BE}"/>
              </a:ext>
            </a:extLst>
          </p:cNvPr>
          <p:cNvSpPr txBox="1"/>
          <p:nvPr/>
        </p:nvSpPr>
        <p:spPr>
          <a:xfrm>
            <a:off x="49385" y="2587830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sp>
        <p:nvSpPr>
          <p:cNvPr id="59" name="Explosion: 8 Points 138">
            <a:extLst>
              <a:ext uri="{FF2B5EF4-FFF2-40B4-BE49-F238E27FC236}">
                <a16:creationId xmlns:a16="http://schemas.microsoft.com/office/drawing/2014/main" id="{052F38DE-FCF1-024E-A9DB-0363D1FE6C4F}"/>
              </a:ext>
            </a:extLst>
          </p:cNvPr>
          <p:cNvSpPr/>
          <p:nvPr/>
        </p:nvSpPr>
        <p:spPr>
          <a:xfrm>
            <a:off x="3297618" y="2630310"/>
            <a:ext cx="380044" cy="3459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AD83EC9-B4CD-5040-A74C-9F321B9B8B5F}"/>
              </a:ext>
            </a:extLst>
          </p:cNvPr>
          <p:cNvCxnSpPr>
            <a:cxnSpLocks/>
          </p:cNvCxnSpPr>
          <p:nvPr/>
        </p:nvCxnSpPr>
        <p:spPr>
          <a:xfrm>
            <a:off x="1954800" y="2828577"/>
            <a:ext cx="1332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648C2D0-70AC-2B4C-9B53-22551AB0F59E}"/>
              </a:ext>
            </a:extLst>
          </p:cNvPr>
          <p:cNvSpPr txBox="1"/>
          <p:nvPr/>
        </p:nvSpPr>
        <p:spPr>
          <a:xfrm>
            <a:off x="7588217" y="1236434"/>
            <a:ext cx="131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request </a:t>
            </a:r>
          </a:p>
        </p:txBody>
      </p:sp>
      <p:sp>
        <p:nvSpPr>
          <p:cNvPr id="63" name="Snip Diagonal Corner Rectangle 42">
            <a:extLst>
              <a:ext uri="{FF2B5EF4-FFF2-40B4-BE49-F238E27FC236}">
                <a16:creationId xmlns:a16="http://schemas.microsoft.com/office/drawing/2014/main" id="{211B59AE-F018-4146-A75F-8CBC3D527D43}"/>
              </a:ext>
            </a:extLst>
          </p:cNvPr>
          <p:cNvSpPr/>
          <p:nvPr/>
        </p:nvSpPr>
        <p:spPr>
          <a:xfrm>
            <a:off x="10208306" y="1954805"/>
            <a:ext cx="1332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E19B346-1671-C14C-8487-656AD6B1412A}"/>
              </a:ext>
            </a:extLst>
          </p:cNvPr>
          <p:cNvSpPr txBox="1"/>
          <p:nvPr/>
        </p:nvSpPr>
        <p:spPr>
          <a:xfrm>
            <a:off x="9937851" y="1943885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API</a:t>
            </a:r>
          </a:p>
        </p:txBody>
      </p:sp>
      <p:sp>
        <p:nvSpPr>
          <p:cNvPr id="66" name="Snip Diagonal Corner Rectangle 42">
            <a:extLst>
              <a:ext uri="{FF2B5EF4-FFF2-40B4-BE49-F238E27FC236}">
                <a16:creationId xmlns:a16="http://schemas.microsoft.com/office/drawing/2014/main" id="{B5380DDC-88D4-A648-81BB-5FBC76A31234}"/>
              </a:ext>
            </a:extLst>
          </p:cNvPr>
          <p:cNvSpPr/>
          <p:nvPr/>
        </p:nvSpPr>
        <p:spPr>
          <a:xfrm>
            <a:off x="4801653" y="1846268"/>
            <a:ext cx="1332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2A85696-9922-DE4E-B4C0-7A8FDB8DA31B}"/>
              </a:ext>
            </a:extLst>
          </p:cNvPr>
          <p:cNvSpPr txBox="1"/>
          <p:nvPr/>
        </p:nvSpPr>
        <p:spPr>
          <a:xfrm>
            <a:off x="4531198" y="1845287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API</a:t>
            </a:r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92002AA6-FE08-A14E-9671-FA7645FC5661}"/>
              </a:ext>
            </a:extLst>
          </p:cNvPr>
          <p:cNvSpPr/>
          <p:nvPr/>
        </p:nvSpPr>
        <p:spPr>
          <a:xfrm>
            <a:off x="6163469" y="1785551"/>
            <a:ext cx="4041730" cy="663255"/>
          </a:xfrm>
          <a:prstGeom prst="arc">
            <a:avLst>
              <a:gd name="adj1" fmla="val 10852099"/>
              <a:gd name="adj2" fmla="val 21501342"/>
            </a:avLst>
          </a:prstGeom>
          <a:ln w="76200">
            <a:solidFill>
              <a:srgbClr val="7030A0"/>
            </a:solidFill>
            <a:prstDash val="sysDot"/>
            <a:head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88D02A4-AE4E-7E40-AE2D-B83F6A200B44}"/>
              </a:ext>
            </a:extLst>
          </p:cNvPr>
          <p:cNvCxnSpPr>
            <a:cxnSpLocks/>
          </p:cNvCxnSpPr>
          <p:nvPr/>
        </p:nvCxnSpPr>
        <p:spPr>
          <a:xfrm>
            <a:off x="3487640" y="2008221"/>
            <a:ext cx="0" cy="57600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w="med" len="sm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022D4D3-8BC0-9A4D-BD95-B0BA607D04C3}"/>
              </a:ext>
            </a:extLst>
          </p:cNvPr>
          <p:cNvCxnSpPr>
            <a:cxnSpLocks/>
          </p:cNvCxnSpPr>
          <p:nvPr/>
        </p:nvCxnSpPr>
        <p:spPr>
          <a:xfrm>
            <a:off x="3446060" y="2044143"/>
            <a:ext cx="1332000" cy="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A1B1E0B0-21E8-FC42-91E2-38C3DEDC6772}"/>
              </a:ext>
            </a:extLst>
          </p:cNvPr>
          <p:cNvSpPr txBox="1"/>
          <p:nvPr/>
        </p:nvSpPr>
        <p:spPr>
          <a:xfrm>
            <a:off x="3289471" y="1571954"/>
            <a:ext cx="140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upgrade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00C01B-E0FC-4FB0-9381-3BA8704094C5}"/>
              </a:ext>
            </a:extLst>
          </p:cNvPr>
          <p:cNvSpPr txBox="1"/>
          <p:nvPr/>
        </p:nvSpPr>
        <p:spPr>
          <a:xfrm>
            <a:off x="7416878" y="3294969"/>
            <a:ext cx="17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ISP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86E045F-586E-4391-847E-5C2A57382164}"/>
              </a:ext>
            </a:extLst>
          </p:cNvPr>
          <p:cNvGrpSpPr/>
          <p:nvPr/>
        </p:nvGrpSpPr>
        <p:grpSpPr>
          <a:xfrm>
            <a:off x="7991330" y="2555765"/>
            <a:ext cx="540000" cy="540000"/>
            <a:chOff x="5923996" y="1929600"/>
            <a:chExt cx="540000" cy="540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75CE82E-FB92-46B2-9430-BDDB3CD4FDA3}"/>
                </a:ext>
              </a:extLst>
            </p:cNvPr>
            <p:cNvCxnSpPr>
              <a:stCxn id="57" idx="0"/>
              <a:endCxn id="57" idx="2"/>
            </p:cNvCxnSpPr>
            <p:nvPr/>
          </p:nvCxnSpPr>
          <p:spPr>
            <a:xfrm>
              <a:off x="6193996" y="1929600"/>
              <a:ext cx="0" cy="54000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Diamond 56">
              <a:extLst>
                <a:ext uri="{FF2B5EF4-FFF2-40B4-BE49-F238E27FC236}">
                  <a16:creationId xmlns:a16="http://schemas.microsoft.com/office/drawing/2014/main" id="{D139CDFA-8B0F-4239-A91B-1ADBBC24CA01}"/>
                </a:ext>
              </a:extLst>
            </p:cNvPr>
            <p:cNvSpPr/>
            <p:nvPr/>
          </p:nvSpPr>
          <p:spPr>
            <a:xfrm>
              <a:off x="5923996" y="1929600"/>
              <a:ext cx="540000" cy="540000"/>
            </a:xfrm>
            <a:prstGeom prst="diamond">
              <a:avLst/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D8DEC73-6E63-41F5-B064-275544459AB6}"/>
              </a:ext>
            </a:extLst>
          </p:cNvPr>
          <p:cNvCxnSpPr>
            <a:cxnSpLocks/>
          </p:cNvCxnSpPr>
          <p:nvPr/>
        </p:nvCxnSpPr>
        <p:spPr>
          <a:xfrm>
            <a:off x="3708000" y="2835703"/>
            <a:ext cx="4536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BA678EF-7F0D-428F-B1E4-407F86458692}"/>
              </a:ext>
            </a:extLst>
          </p:cNvPr>
          <p:cNvCxnSpPr>
            <a:cxnSpLocks/>
          </p:cNvCxnSpPr>
          <p:nvPr/>
        </p:nvCxnSpPr>
        <p:spPr>
          <a:xfrm>
            <a:off x="8287510" y="2835703"/>
            <a:ext cx="1728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D1932B0-FA00-40CB-A8D0-75ED20D07A92}"/>
              </a:ext>
            </a:extLst>
          </p:cNvPr>
          <p:cNvSpPr txBox="1"/>
          <p:nvPr/>
        </p:nvSpPr>
        <p:spPr>
          <a:xfrm>
            <a:off x="7842415" y="2125680"/>
            <a:ext cx="99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</a:p>
        </p:txBody>
      </p:sp>
      <p:sp>
        <p:nvSpPr>
          <p:cNvPr id="43" name="Arrow: Chevron 18">
            <a:extLst>
              <a:ext uri="{FF2B5EF4-FFF2-40B4-BE49-F238E27FC236}">
                <a16:creationId xmlns:a16="http://schemas.microsoft.com/office/drawing/2014/main" id="{2719ACD5-0493-A643-9040-07E7FEC58B6E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7" name="Arrow: Chevron 19">
            <a:extLst>
              <a:ext uri="{FF2B5EF4-FFF2-40B4-BE49-F238E27FC236}">
                <a16:creationId xmlns:a16="http://schemas.microsoft.com/office/drawing/2014/main" id="{B3BADF62-7656-9445-9332-34B0CEA30E4F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9" name="Arrow: Chevron 22">
            <a:extLst>
              <a:ext uri="{FF2B5EF4-FFF2-40B4-BE49-F238E27FC236}">
                <a16:creationId xmlns:a16="http://schemas.microsoft.com/office/drawing/2014/main" id="{6B22276B-6E8C-C34B-85EE-85348990FA06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5" name="Arrow: Chevron 22">
            <a:extLst>
              <a:ext uri="{FF2B5EF4-FFF2-40B4-BE49-F238E27FC236}">
                <a16:creationId xmlns:a16="http://schemas.microsoft.com/office/drawing/2014/main" id="{E7190AC9-CEE0-1E4A-A53E-BDD47D55915A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6" name="Arrow: Pentagon 20">
            <a:extLst>
              <a:ext uri="{FF2B5EF4-FFF2-40B4-BE49-F238E27FC236}">
                <a16:creationId xmlns:a16="http://schemas.microsoft.com/office/drawing/2014/main" id="{8AAA98C0-E79D-C047-8153-58ED618B9D0F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69" name="Arrow: Chevron 21">
            <a:extLst>
              <a:ext uri="{FF2B5EF4-FFF2-40B4-BE49-F238E27FC236}">
                <a16:creationId xmlns:a16="http://schemas.microsoft.com/office/drawing/2014/main" id="{89068F39-7254-6C40-A935-6D46F515059B}"/>
              </a:ext>
            </a:extLst>
          </p:cNvPr>
          <p:cNvSpPr/>
          <p:nvPr/>
        </p:nvSpPr>
        <p:spPr>
          <a:xfrm>
            <a:off x="1843200" y="36000"/>
            <a:ext cx="212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74" name="Arrow: Pentagon 20">
            <a:extLst>
              <a:ext uri="{FF2B5EF4-FFF2-40B4-BE49-F238E27FC236}">
                <a16:creationId xmlns:a16="http://schemas.microsoft.com/office/drawing/2014/main" id="{A4C7E11D-9573-1C41-AE11-87D7438F3E0B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Arrow: Pentagon 15">
            <a:extLst>
              <a:ext uri="{FF2B5EF4-FFF2-40B4-BE49-F238E27FC236}">
                <a16:creationId xmlns:a16="http://schemas.microsoft.com/office/drawing/2014/main" id="{AEA34028-3E00-DB4C-8529-AB790DBA74AB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Arrow: Pentagon 20">
            <a:extLst>
              <a:ext uri="{FF2B5EF4-FFF2-40B4-BE49-F238E27FC236}">
                <a16:creationId xmlns:a16="http://schemas.microsoft.com/office/drawing/2014/main" id="{A0971161-4B6F-E043-A62B-F9D8576A2074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Arrow: Pentagon 15">
            <a:extLst>
              <a:ext uri="{FF2B5EF4-FFF2-40B4-BE49-F238E27FC236}">
                <a16:creationId xmlns:a16="http://schemas.microsoft.com/office/drawing/2014/main" id="{A78D4C54-AC29-A646-9B37-59D299CC8306}"/>
              </a:ext>
            </a:extLst>
          </p:cNvPr>
          <p:cNvSpPr/>
          <p:nvPr/>
        </p:nvSpPr>
        <p:spPr>
          <a:xfrm>
            <a:off x="367199" y="360000"/>
            <a:ext cx="30672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Footer Placeholder 42">
            <a:extLst>
              <a:ext uri="{FF2B5EF4-FFF2-40B4-BE49-F238E27FC236}">
                <a16:creationId xmlns:a16="http://schemas.microsoft.com/office/drawing/2014/main" id="{3F0326C6-B7B6-D047-8A1D-B6692B034470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8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raphic 121" descr="Laptop with solid fill">
            <a:extLst>
              <a:ext uri="{FF2B5EF4-FFF2-40B4-BE49-F238E27FC236}">
                <a16:creationId xmlns:a16="http://schemas.microsoft.com/office/drawing/2014/main" id="{C94EE17C-70FB-45D4-ACE3-7E98EEFCD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6012" y="2516902"/>
            <a:ext cx="2844000" cy="3352187"/>
          </a:xfrm>
          <a:prstGeom prst="rect">
            <a:avLst/>
          </a:prstGeom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14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0251BCD0-6C87-EE47-9FFC-1B954DB4F522}"/>
              </a:ext>
            </a:extLst>
          </p:cNvPr>
          <p:cNvSpPr txBox="1">
            <a:spLocks/>
          </p:cNvSpPr>
          <p:nvPr/>
        </p:nvSpPr>
        <p:spPr>
          <a:xfrm>
            <a:off x="0" y="634563"/>
            <a:ext cx="12191999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Network Cookies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84AEA4-C353-FC4C-9565-9E15CE8555AE}"/>
              </a:ext>
            </a:extLst>
          </p:cNvPr>
          <p:cNvSpPr txBox="1"/>
          <p:nvPr/>
        </p:nvSpPr>
        <p:spPr>
          <a:xfrm>
            <a:off x="249636" y="5777011"/>
            <a:ext cx="1139460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❌ Network cookies require OTT support to reach server-to-client ISPs </a:t>
            </a:r>
          </a:p>
        </p:txBody>
      </p:sp>
      <p:sp>
        <p:nvSpPr>
          <p:cNvPr id="43" name="L-Shape 42">
            <a:extLst>
              <a:ext uri="{FF2B5EF4-FFF2-40B4-BE49-F238E27FC236}">
                <a16:creationId xmlns:a16="http://schemas.microsoft.com/office/drawing/2014/main" id="{D40A0D8C-1EED-EA48-AD0B-3F5C3924A6B3}"/>
              </a:ext>
            </a:extLst>
          </p:cNvPr>
          <p:cNvSpPr/>
          <p:nvPr/>
        </p:nvSpPr>
        <p:spPr>
          <a:xfrm rot="10800000">
            <a:off x="144000" y="1405509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5273303-535F-1B46-B468-B1597ACE33DB}"/>
              </a:ext>
            </a:extLst>
          </p:cNvPr>
          <p:cNvSpPr/>
          <p:nvPr/>
        </p:nvSpPr>
        <p:spPr>
          <a:xfrm>
            <a:off x="612000" y="2239196"/>
            <a:ext cx="360000" cy="1908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apezoid 47">
            <a:extLst>
              <a:ext uri="{FF2B5EF4-FFF2-40B4-BE49-F238E27FC236}">
                <a16:creationId xmlns:a16="http://schemas.microsoft.com/office/drawing/2014/main" id="{30A2152B-F310-6E40-8175-AB824399D7C9}"/>
              </a:ext>
            </a:extLst>
          </p:cNvPr>
          <p:cNvSpPr/>
          <p:nvPr/>
        </p:nvSpPr>
        <p:spPr>
          <a:xfrm>
            <a:off x="5220000" y="3443211"/>
            <a:ext cx="2016000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rapezoid 49">
            <a:extLst>
              <a:ext uri="{FF2B5EF4-FFF2-40B4-BE49-F238E27FC236}">
                <a16:creationId xmlns:a16="http://schemas.microsoft.com/office/drawing/2014/main" id="{AC786D02-6DA7-AB44-B6E1-28FA1A7E6D8E}"/>
              </a:ext>
            </a:extLst>
          </p:cNvPr>
          <p:cNvSpPr/>
          <p:nvPr/>
        </p:nvSpPr>
        <p:spPr>
          <a:xfrm>
            <a:off x="1080000" y="3447755"/>
            <a:ext cx="3852000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3E38085-D128-8C49-A3E7-ACDB557D1170}"/>
              </a:ext>
            </a:extLst>
          </p:cNvPr>
          <p:cNvSpPr/>
          <p:nvPr/>
        </p:nvSpPr>
        <p:spPr>
          <a:xfrm>
            <a:off x="612000" y="4069290"/>
            <a:ext cx="7452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56B26F-FD04-7A4C-8E5C-8E0C7E3D0EEF}"/>
              </a:ext>
            </a:extLst>
          </p:cNvPr>
          <p:cNvSpPr txBox="1"/>
          <p:nvPr/>
        </p:nvSpPr>
        <p:spPr>
          <a:xfrm>
            <a:off x="5468811" y="5143644"/>
            <a:ext cx="17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ISP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1B6CD3-BE0C-E748-98B0-0B69CDB52873}"/>
              </a:ext>
            </a:extLst>
          </p:cNvPr>
          <p:cNvSpPr txBox="1"/>
          <p:nvPr/>
        </p:nvSpPr>
        <p:spPr>
          <a:xfrm>
            <a:off x="1580445" y="5146262"/>
            <a:ext cx="22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bottleneck ISP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309725-4713-744D-9792-73A4E5DC46C9}"/>
              </a:ext>
            </a:extLst>
          </p:cNvPr>
          <p:cNvSpPr txBox="1"/>
          <p:nvPr/>
        </p:nvSpPr>
        <p:spPr>
          <a:xfrm>
            <a:off x="7591107" y="5150806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23F67E6-B6B1-B440-A2DE-1F5F8CD70B32}"/>
              </a:ext>
            </a:extLst>
          </p:cNvPr>
          <p:cNvSpPr txBox="1"/>
          <p:nvPr/>
        </p:nvSpPr>
        <p:spPr>
          <a:xfrm>
            <a:off x="1370900" y="4430380"/>
            <a:ext cx="35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encrypted video stream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C88CBEC-5DF2-6542-8886-1CA1684F9DB7}"/>
              </a:ext>
            </a:extLst>
          </p:cNvPr>
          <p:cNvSpPr txBox="1"/>
          <p:nvPr/>
        </p:nvSpPr>
        <p:spPr>
          <a:xfrm>
            <a:off x="1479289" y="3648451"/>
            <a:ext cx="329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insufficient bandwidth</a:t>
            </a:r>
          </a:p>
        </p:txBody>
      </p:sp>
      <p:sp>
        <p:nvSpPr>
          <p:cNvPr id="82" name="Explosion: 8 Points 138">
            <a:extLst>
              <a:ext uri="{FF2B5EF4-FFF2-40B4-BE49-F238E27FC236}">
                <a16:creationId xmlns:a16="http://schemas.microsoft.com/office/drawing/2014/main" id="{5BA7DECC-D0F7-C646-928F-7BA473670707}"/>
              </a:ext>
            </a:extLst>
          </p:cNvPr>
          <p:cNvSpPr/>
          <p:nvPr/>
        </p:nvSpPr>
        <p:spPr>
          <a:xfrm>
            <a:off x="2833978" y="4064275"/>
            <a:ext cx="380044" cy="3459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0AB5FE9-EB20-FA4D-9B36-0257873FC853}"/>
              </a:ext>
            </a:extLst>
          </p:cNvPr>
          <p:cNvCxnSpPr>
            <a:cxnSpLocks/>
          </p:cNvCxnSpPr>
          <p:nvPr/>
        </p:nvCxnSpPr>
        <p:spPr>
          <a:xfrm>
            <a:off x="756000" y="4265470"/>
            <a:ext cx="20628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Snip Diagonal Corner Rectangle 40">
            <a:extLst>
              <a:ext uri="{FF2B5EF4-FFF2-40B4-BE49-F238E27FC236}">
                <a16:creationId xmlns:a16="http://schemas.microsoft.com/office/drawing/2014/main" id="{E604604D-E279-724D-A7B0-C44DC704FE60}"/>
              </a:ext>
            </a:extLst>
          </p:cNvPr>
          <p:cNvSpPr/>
          <p:nvPr/>
        </p:nvSpPr>
        <p:spPr>
          <a:xfrm>
            <a:off x="322013" y="1790843"/>
            <a:ext cx="1684800" cy="4608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8BFA1A4-5E17-8945-9DF9-EC1E6967BE78}"/>
              </a:ext>
            </a:extLst>
          </p:cNvPr>
          <p:cNvSpPr txBox="1"/>
          <p:nvPr/>
        </p:nvSpPr>
        <p:spPr>
          <a:xfrm>
            <a:off x="117119" y="1775301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4FBDC15-87F1-C541-A569-1C7DDDB6CACD}"/>
              </a:ext>
            </a:extLst>
          </p:cNvPr>
          <p:cNvCxnSpPr>
            <a:cxnSpLocks/>
          </p:cNvCxnSpPr>
          <p:nvPr/>
        </p:nvCxnSpPr>
        <p:spPr>
          <a:xfrm>
            <a:off x="799200" y="2250000"/>
            <a:ext cx="0" cy="198000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DD319992-0E14-7E4F-B781-8A2EF57BA43C}"/>
              </a:ext>
            </a:extLst>
          </p:cNvPr>
          <p:cNvSpPr/>
          <p:nvPr/>
        </p:nvSpPr>
        <p:spPr>
          <a:xfrm>
            <a:off x="2016000" y="1828444"/>
            <a:ext cx="4044667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717EC661-6E2E-DF4D-8BAE-EC87DC65E861}"/>
              </a:ext>
            </a:extLst>
          </p:cNvPr>
          <p:cNvSpPr/>
          <p:nvPr/>
        </p:nvSpPr>
        <p:spPr>
          <a:xfrm>
            <a:off x="5826565" y="3584078"/>
            <a:ext cx="2232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765C26AE-597B-AE43-94CB-FE718B7A7EA0}"/>
              </a:ext>
            </a:extLst>
          </p:cNvPr>
          <p:cNvSpPr/>
          <p:nvPr/>
        </p:nvSpPr>
        <p:spPr>
          <a:xfrm>
            <a:off x="5826984" y="1826692"/>
            <a:ext cx="360000" cy="1908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D442A19-E868-614A-B44B-363256B5D3C9}"/>
              </a:ext>
            </a:extLst>
          </p:cNvPr>
          <p:cNvCxnSpPr>
            <a:cxnSpLocks/>
          </p:cNvCxnSpPr>
          <p:nvPr/>
        </p:nvCxnSpPr>
        <p:spPr>
          <a:xfrm>
            <a:off x="6048000" y="1979999"/>
            <a:ext cx="0" cy="180000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26A4869-7CDE-184E-A75A-383868CA8EDF}"/>
              </a:ext>
            </a:extLst>
          </p:cNvPr>
          <p:cNvCxnSpPr>
            <a:cxnSpLocks/>
          </p:cNvCxnSpPr>
          <p:nvPr/>
        </p:nvCxnSpPr>
        <p:spPr>
          <a:xfrm>
            <a:off x="2015995" y="2008800"/>
            <a:ext cx="4068000" cy="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68A57E8D-47AC-F244-A1B6-2B0AEC90ED61}"/>
              </a:ext>
            </a:extLst>
          </p:cNvPr>
          <p:cNvSpPr txBox="1"/>
          <p:nvPr/>
        </p:nvSpPr>
        <p:spPr>
          <a:xfrm>
            <a:off x="6406613" y="1178845"/>
            <a:ext cx="5525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Stanford, ACM SIGCOMM 2016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User-inserted metadata in packets      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Enable users to signal preferences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to ISPs and OTT providers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80FF06-222A-1C40-8B8C-444D419391A7}"/>
              </a:ext>
            </a:extLst>
          </p:cNvPr>
          <p:cNvGrpSpPr/>
          <p:nvPr/>
        </p:nvGrpSpPr>
        <p:grpSpPr>
          <a:xfrm>
            <a:off x="5946937" y="2821185"/>
            <a:ext cx="324360" cy="180000"/>
            <a:chOff x="5946937" y="2821185"/>
            <a:chExt cx="324360" cy="180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8E21CBA-1E45-3149-989C-BBBA14B02420}"/>
                </a:ext>
              </a:extLst>
            </p:cNvPr>
            <p:cNvSpPr/>
            <p:nvPr/>
          </p:nvSpPr>
          <p:spPr>
            <a:xfrm>
              <a:off x="5946937" y="2821185"/>
              <a:ext cx="324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F904477-1656-D849-BD42-14A4ADAFFB4A}"/>
                </a:ext>
              </a:extLst>
            </p:cNvPr>
            <p:cNvSpPr/>
            <p:nvPr/>
          </p:nvSpPr>
          <p:spPr>
            <a:xfrm>
              <a:off x="6181297" y="2821185"/>
              <a:ext cx="90000" cy="180000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2186155-4AF1-D94C-AC89-D62B7DF5A4EC}"/>
              </a:ext>
            </a:extLst>
          </p:cNvPr>
          <p:cNvGrpSpPr/>
          <p:nvPr/>
        </p:nvGrpSpPr>
        <p:grpSpPr>
          <a:xfrm rot="10800000">
            <a:off x="519878" y="2831961"/>
            <a:ext cx="324360" cy="180000"/>
            <a:chOff x="5946937" y="2821185"/>
            <a:chExt cx="324360" cy="18000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EBBFD8A-7503-5542-8C48-19C0A1510A04}"/>
                </a:ext>
              </a:extLst>
            </p:cNvPr>
            <p:cNvSpPr/>
            <p:nvPr/>
          </p:nvSpPr>
          <p:spPr>
            <a:xfrm>
              <a:off x="5946937" y="2821185"/>
              <a:ext cx="324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3C1B346-68C5-DA46-BA51-685DC5EA9B6D}"/>
                </a:ext>
              </a:extLst>
            </p:cNvPr>
            <p:cNvSpPr/>
            <p:nvPr/>
          </p:nvSpPr>
          <p:spPr>
            <a:xfrm>
              <a:off x="6181297" y="2821185"/>
              <a:ext cx="90000" cy="180000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4C49FE9-699E-EB4D-9FFD-37C1B11377C8}"/>
              </a:ext>
            </a:extLst>
          </p:cNvPr>
          <p:cNvGrpSpPr/>
          <p:nvPr/>
        </p:nvGrpSpPr>
        <p:grpSpPr>
          <a:xfrm rot="5400000">
            <a:off x="866977" y="4299128"/>
            <a:ext cx="324360" cy="180000"/>
            <a:chOff x="5946937" y="2821185"/>
            <a:chExt cx="324360" cy="18000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A3E46DA-639C-164D-92E6-2EC6A015B1C0}"/>
                </a:ext>
              </a:extLst>
            </p:cNvPr>
            <p:cNvSpPr/>
            <p:nvPr/>
          </p:nvSpPr>
          <p:spPr>
            <a:xfrm>
              <a:off x="5946937" y="2821185"/>
              <a:ext cx="324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BB24028-4A13-8445-93AB-81C3E3C30BAB}"/>
                </a:ext>
              </a:extLst>
            </p:cNvPr>
            <p:cNvSpPr/>
            <p:nvPr/>
          </p:nvSpPr>
          <p:spPr>
            <a:xfrm>
              <a:off x="6181297" y="2821185"/>
              <a:ext cx="90000" cy="180000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11DC445-419B-C343-8671-37514C8F417F}"/>
              </a:ext>
            </a:extLst>
          </p:cNvPr>
          <p:cNvGrpSpPr/>
          <p:nvPr/>
        </p:nvGrpSpPr>
        <p:grpSpPr>
          <a:xfrm rot="16200000">
            <a:off x="2581798" y="1786637"/>
            <a:ext cx="324360" cy="180000"/>
            <a:chOff x="5946937" y="2821185"/>
            <a:chExt cx="324360" cy="18000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D624D39-C74D-2641-9F1C-8DA1E94817B1}"/>
                </a:ext>
              </a:extLst>
            </p:cNvPr>
            <p:cNvSpPr/>
            <p:nvPr/>
          </p:nvSpPr>
          <p:spPr>
            <a:xfrm>
              <a:off x="5946937" y="2821185"/>
              <a:ext cx="324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EF5C43D-2E25-FA4E-8EAB-BF20A95BAB79}"/>
                </a:ext>
              </a:extLst>
            </p:cNvPr>
            <p:cNvSpPr/>
            <p:nvPr/>
          </p:nvSpPr>
          <p:spPr>
            <a:xfrm>
              <a:off x="6181297" y="2821185"/>
              <a:ext cx="90000" cy="180000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99D46C4-CD8E-6C45-A8E2-3D47BD588E4A}"/>
              </a:ext>
            </a:extLst>
          </p:cNvPr>
          <p:cNvSpPr txBox="1"/>
          <p:nvPr/>
        </p:nvSpPr>
        <p:spPr>
          <a:xfrm>
            <a:off x="1105296" y="2577403"/>
            <a:ext cx="17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4DA0F-1D3A-43ED-A13D-FFB2F6522CFD}"/>
              </a:ext>
            </a:extLst>
          </p:cNvPr>
          <p:cNvGrpSpPr/>
          <p:nvPr/>
        </p:nvGrpSpPr>
        <p:grpSpPr>
          <a:xfrm>
            <a:off x="6259590" y="3505286"/>
            <a:ext cx="540000" cy="540000"/>
            <a:chOff x="5923996" y="1929600"/>
            <a:chExt cx="540000" cy="5400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473FDAC-0E47-4CAF-9457-1EE04674E517}"/>
                </a:ext>
              </a:extLst>
            </p:cNvPr>
            <p:cNvCxnSpPr>
              <a:stCxn id="63" idx="0"/>
              <a:endCxn id="63" idx="2"/>
            </p:cNvCxnSpPr>
            <p:nvPr/>
          </p:nvCxnSpPr>
          <p:spPr>
            <a:xfrm>
              <a:off x="6193996" y="1929600"/>
              <a:ext cx="0" cy="54000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Diamond 62">
              <a:extLst>
                <a:ext uri="{FF2B5EF4-FFF2-40B4-BE49-F238E27FC236}">
                  <a16:creationId xmlns:a16="http://schemas.microsoft.com/office/drawing/2014/main" id="{18BE5944-996F-4500-AC30-8C2B55814C00}"/>
                </a:ext>
              </a:extLst>
            </p:cNvPr>
            <p:cNvSpPr/>
            <p:nvPr/>
          </p:nvSpPr>
          <p:spPr>
            <a:xfrm>
              <a:off x="5923996" y="1929600"/>
              <a:ext cx="540000" cy="540000"/>
            </a:xfrm>
            <a:prstGeom prst="diamond">
              <a:avLst/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8F2EEEC-5825-4C56-A5E0-56EE5BE5BD43}"/>
              </a:ext>
            </a:extLst>
          </p:cNvPr>
          <p:cNvGrpSpPr/>
          <p:nvPr/>
        </p:nvGrpSpPr>
        <p:grpSpPr>
          <a:xfrm>
            <a:off x="6257987" y="3975320"/>
            <a:ext cx="540000" cy="540000"/>
            <a:chOff x="5923996" y="1929600"/>
            <a:chExt cx="540000" cy="54000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8815DE4-82FA-46D6-9D23-D395DD123429}"/>
                </a:ext>
              </a:extLst>
            </p:cNvPr>
            <p:cNvCxnSpPr>
              <a:stCxn id="67" idx="0"/>
              <a:endCxn id="67" idx="2"/>
            </p:cNvCxnSpPr>
            <p:nvPr/>
          </p:nvCxnSpPr>
          <p:spPr>
            <a:xfrm>
              <a:off x="6193996" y="1929600"/>
              <a:ext cx="0" cy="54000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Diamond 66">
              <a:extLst>
                <a:ext uri="{FF2B5EF4-FFF2-40B4-BE49-F238E27FC236}">
                  <a16:creationId xmlns:a16="http://schemas.microsoft.com/office/drawing/2014/main" id="{3E990EFF-F49C-420B-A610-52060BFA1EB9}"/>
                </a:ext>
              </a:extLst>
            </p:cNvPr>
            <p:cNvSpPr/>
            <p:nvPr/>
          </p:nvSpPr>
          <p:spPr>
            <a:xfrm>
              <a:off x="5923996" y="1929600"/>
              <a:ext cx="540000" cy="540000"/>
            </a:xfrm>
            <a:prstGeom prst="diamond">
              <a:avLst/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CE8A722-D858-45AE-A48B-1B5A8A4AE763}"/>
              </a:ext>
            </a:extLst>
          </p:cNvPr>
          <p:cNvSpPr txBox="1"/>
          <p:nvPr/>
        </p:nvSpPr>
        <p:spPr>
          <a:xfrm>
            <a:off x="6132886" y="4501129"/>
            <a:ext cx="99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D753ABE-FEDC-4BEC-8A50-B75FFCFEC684}"/>
              </a:ext>
            </a:extLst>
          </p:cNvPr>
          <p:cNvCxnSpPr>
            <a:cxnSpLocks/>
          </p:cNvCxnSpPr>
          <p:nvPr/>
        </p:nvCxnSpPr>
        <p:spPr>
          <a:xfrm>
            <a:off x="3247200" y="4266000"/>
            <a:ext cx="32652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8753DB-FB6A-CB47-A7A7-D2A58C9F6C4E}"/>
              </a:ext>
            </a:extLst>
          </p:cNvPr>
          <p:cNvCxnSpPr>
            <a:cxnSpLocks/>
          </p:cNvCxnSpPr>
          <p:nvPr/>
        </p:nvCxnSpPr>
        <p:spPr>
          <a:xfrm>
            <a:off x="6552000" y="4264690"/>
            <a:ext cx="1512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44D08D8-3BFB-4CC5-8DFF-80E8EC0F7972}"/>
              </a:ext>
            </a:extLst>
          </p:cNvPr>
          <p:cNvCxnSpPr>
            <a:cxnSpLocks/>
          </p:cNvCxnSpPr>
          <p:nvPr/>
        </p:nvCxnSpPr>
        <p:spPr>
          <a:xfrm>
            <a:off x="6552000" y="3779999"/>
            <a:ext cx="1512000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16F748F-1ECF-F646-A595-45AF957E8BA6}"/>
              </a:ext>
            </a:extLst>
          </p:cNvPr>
          <p:cNvGrpSpPr/>
          <p:nvPr/>
        </p:nvGrpSpPr>
        <p:grpSpPr>
          <a:xfrm rot="16200000">
            <a:off x="7335711" y="3566015"/>
            <a:ext cx="324360" cy="180000"/>
            <a:chOff x="5946937" y="2821185"/>
            <a:chExt cx="324360" cy="18000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71889D0-370A-DC49-9774-69E02E976126}"/>
                </a:ext>
              </a:extLst>
            </p:cNvPr>
            <p:cNvSpPr/>
            <p:nvPr/>
          </p:nvSpPr>
          <p:spPr>
            <a:xfrm>
              <a:off x="5946937" y="2821185"/>
              <a:ext cx="324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8283F22-163D-F049-867A-47E90D5060A2}"/>
                </a:ext>
              </a:extLst>
            </p:cNvPr>
            <p:cNvSpPr/>
            <p:nvPr/>
          </p:nvSpPr>
          <p:spPr>
            <a:xfrm>
              <a:off x="6181297" y="2821185"/>
              <a:ext cx="90000" cy="180000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67AF3B0-7D04-4F56-9F84-728FE49AEC7F}"/>
              </a:ext>
            </a:extLst>
          </p:cNvPr>
          <p:cNvCxnSpPr>
            <a:cxnSpLocks/>
          </p:cNvCxnSpPr>
          <p:nvPr/>
        </p:nvCxnSpPr>
        <p:spPr>
          <a:xfrm>
            <a:off x="6004800" y="3776400"/>
            <a:ext cx="504000" cy="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Arrow: Chevron 18">
            <a:extLst>
              <a:ext uri="{FF2B5EF4-FFF2-40B4-BE49-F238E27FC236}">
                <a16:creationId xmlns:a16="http://schemas.microsoft.com/office/drawing/2014/main" id="{C7148C90-76E9-F745-893C-69FFFC37CE2C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90" name="Arrow: Chevron 19">
            <a:extLst>
              <a:ext uri="{FF2B5EF4-FFF2-40B4-BE49-F238E27FC236}">
                <a16:creationId xmlns:a16="http://schemas.microsoft.com/office/drawing/2014/main" id="{6A3D1F87-71F9-1340-96C2-03A7D9B1F8B6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93" name="Arrow: Chevron 22">
            <a:extLst>
              <a:ext uri="{FF2B5EF4-FFF2-40B4-BE49-F238E27FC236}">
                <a16:creationId xmlns:a16="http://schemas.microsoft.com/office/drawing/2014/main" id="{7C25110E-5D4B-8541-B0A1-9577B1F0D14B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95" name="Arrow: Chevron 22">
            <a:extLst>
              <a:ext uri="{FF2B5EF4-FFF2-40B4-BE49-F238E27FC236}">
                <a16:creationId xmlns:a16="http://schemas.microsoft.com/office/drawing/2014/main" id="{A520A356-5BFB-0E48-B9D4-032D557DBD88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98" name="Arrow: Pentagon 20">
            <a:extLst>
              <a:ext uri="{FF2B5EF4-FFF2-40B4-BE49-F238E27FC236}">
                <a16:creationId xmlns:a16="http://schemas.microsoft.com/office/drawing/2014/main" id="{59F5A55D-1ECC-B747-B7CD-CD1BF8229782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99" name="Arrow: Chevron 21">
            <a:extLst>
              <a:ext uri="{FF2B5EF4-FFF2-40B4-BE49-F238E27FC236}">
                <a16:creationId xmlns:a16="http://schemas.microsoft.com/office/drawing/2014/main" id="{C75CEF80-38F8-0B4D-9687-74F2927E942B}"/>
              </a:ext>
            </a:extLst>
          </p:cNvPr>
          <p:cNvSpPr/>
          <p:nvPr/>
        </p:nvSpPr>
        <p:spPr>
          <a:xfrm>
            <a:off x="1843200" y="36000"/>
            <a:ext cx="212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100" name="Arrow: Pentagon 20">
            <a:extLst>
              <a:ext uri="{FF2B5EF4-FFF2-40B4-BE49-F238E27FC236}">
                <a16:creationId xmlns:a16="http://schemas.microsoft.com/office/drawing/2014/main" id="{26A941E5-D3DF-D046-B66D-07FC1D0C6661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Arrow: Pentagon 15">
            <a:extLst>
              <a:ext uri="{FF2B5EF4-FFF2-40B4-BE49-F238E27FC236}">
                <a16:creationId xmlns:a16="http://schemas.microsoft.com/office/drawing/2014/main" id="{EF56B4E8-E67A-C745-A795-A1DB2F113EE3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Arrow: Pentagon 20">
            <a:extLst>
              <a:ext uri="{FF2B5EF4-FFF2-40B4-BE49-F238E27FC236}">
                <a16:creationId xmlns:a16="http://schemas.microsoft.com/office/drawing/2014/main" id="{CAC39283-F218-244E-BBD3-14D3ACCF3CCB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Arrow: Pentagon 15">
            <a:extLst>
              <a:ext uri="{FF2B5EF4-FFF2-40B4-BE49-F238E27FC236}">
                <a16:creationId xmlns:a16="http://schemas.microsoft.com/office/drawing/2014/main" id="{1D091BA2-F7C1-0C48-B080-4C40C851646A}"/>
              </a:ext>
            </a:extLst>
          </p:cNvPr>
          <p:cNvSpPr/>
          <p:nvPr/>
        </p:nvSpPr>
        <p:spPr>
          <a:xfrm>
            <a:off x="367199" y="360000"/>
            <a:ext cx="3600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80CC096-B4EA-4B74-9040-1751899138D2}"/>
              </a:ext>
            </a:extLst>
          </p:cNvPr>
          <p:cNvSpPr txBox="1"/>
          <p:nvPr/>
        </p:nvSpPr>
        <p:spPr>
          <a:xfrm>
            <a:off x="10546594" y="4921499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9BC0816-D11C-4750-8400-BDEA4A9E780F}"/>
              </a:ext>
            </a:extLst>
          </p:cNvPr>
          <p:cNvCxnSpPr>
            <a:cxnSpLocks/>
          </p:cNvCxnSpPr>
          <p:nvPr/>
        </p:nvCxnSpPr>
        <p:spPr>
          <a:xfrm>
            <a:off x="9882780" y="4033683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118">
            <a:extLst>
              <a:ext uri="{FF2B5EF4-FFF2-40B4-BE49-F238E27FC236}">
                <a16:creationId xmlns:a16="http://schemas.microsoft.com/office/drawing/2014/main" id="{51EF45C1-04FF-4E3E-8135-44A4F083F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32" y="3215141"/>
            <a:ext cx="1652757" cy="1713471"/>
          </a:xfrm>
          <a:prstGeom prst="rect">
            <a:avLst/>
          </a:prstGeom>
        </p:spPr>
      </p:pic>
      <p:sp>
        <p:nvSpPr>
          <p:cNvPr id="120" name="Snip Diagonal Corner Rectangle 42">
            <a:extLst>
              <a:ext uri="{FF2B5EF4-FFF2-40B4-BE49-F238E27FC236}">
                <a16:creationId xmlns:a16="http://schemas.microsoft.com/office/drawing/2014/main" id="{6972E4FA-3A7E-4933-A6B1-0672746A28CA}"/>
              </a:ext>
            </a:extLst>
          </p:cNvPr>
          <p:cNvSpPr/>
          <p:nvPr/>
        </p:nvSpPr>
        <p:spPr>
          <a:xfrm>
            <a:off x="8069323" y="3625033"/>
            <a:ext cx="1526126" cy="805347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2078C98-C1C3-44A2-840A-408A047B90A4}"/>
              </a:ext>
            </a:extLst>
          </p:cNvPr>
          <p:cNvSpPr txBox="1"/>
          <p:nvPr/>
        </p:nvSpPr>
        <p:spPr>
          <a:xfrm>
            <a:off x="8054450" y="3775852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74" name="Footer Placeholder 42">
            <a:extLst>
              <a:ext uri="{FF2B5EF4-FFF2-40B4-BE49-F238E27FC236}">
                <a16:creationId xmlns:a16="http://schemas.microsoft.com/office/drawing/2014/main" id="{59E25A5F-1403-DC45-A8BB-17D07F532C36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0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DE935EE-AF6D-EB4A-A103-35FA6306C89D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15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Arrow: Chevron 19">
            <a:extLst>
              <a:ext uri="{FF2B5EF4-FFF2-40B4-BE49-F238E27FC236}">
                <a16:creationId xmlns:a16="http://schemas.microsoft.com/office/drawing/2014/main" id="{A21844C6-7204-744F-9260-2C6683202E39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0" name="Arrow: Chevron 22">
            <a:extLst>
              <a:ext uri="{FF2B5EF4-FFF2-40B4-BE49-F238E27FC236}">
                <a16:creationId xmlns:a16="http://schemas.microsoft.com/office/drawing/2014/main" id="{2C0ADC0B-4A3A-FA4A-BF58-3D680706DAB3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1" name="Arrow: Chevron 22">
            <a:extLst>
              <a:ext uri="{FF2B5EF4-FFF2-40B4-BE49-F238E27FC236}">
                <a16:creationId xmlns:a16="http://schemas.microsoft.com/office/drawing/2014/main" id="{1B3F8FFB-0924-F94E-8B59-CF8735BFD9D7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2" name="Arrow: Pentagon 20">
            <a:extLst>
              <a:ext uri="{FF2B5EF4-FFF2-40B4-BE49-F238E27FC236}">
                <a16:creationId xmlns:a16="http://schemas.microsoft.com/office/drawing/2014/main" id="{72AAFB06-74D0-9E4F-86C3-7FA3A5DA1C13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3" name="Arrow: Chevron 21">
            <a:extLst>
              <a:ext uri="{FF2B5EF4-FFF2-40B4-BE49-F238E27FC236}">
                <a16:creationId xmlns:a16="http://schemas.microsoft.com/office/drawing/2014/main" id="{E7F15260-E207-C744-9D72-8CB30B1A7307}"/>
              </a:ext>
            </a:extLst>
          </p:cNvPr>
          <p:cNvSpPr/>
          <p:nvPr/>
        </p:nvSpPr>
        <p:spPr>
          <a:xfrm>
            <a:off x="3967200" y="36000"/>
            <a:ext cx="1475999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4" name="Arrow: Chevron 16">
            <a:extLst>
              <a:ext uri="{FF2B5EF4-FFF2-40B4-BE49-F238E27FC236}">
                <a16:creationId xmlns:a16="http://schemas.microsoft.com/office/drawing/2014/main" id="{0DA4E5A3-0D06-A844-B931-9A944F012F90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17" name="Arrow: Pentagon 20">
            <a:extLst>
              <a:ext uri="{FF2B5EF4-FFF2-40B4-BE49-F238E27FC236}">
                <a16:creationId xmlns:a16="http://schemas.microsoft.com/office/drawing/2014/main" id="{B803B06D-811A-E94B-B816-53B3420D6809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Pentagon 15">
            <a:extLst>
              <a:ext uri="{FF2B5EF4-FFF2-40B4-BE49-F238E27FC236}">
                <a16:creationId xmlns:a16="http://schemas.microsoft.com/office/drawing/2014/main" id="{12F0DA2A-3EC0-0743-9486-ABA2CCDFF4DE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row: Pentagon 20">
            <a:extLst>
              <a:ext uri="{FF2B5EF4-FFF2-40B4-BE49-F238E27FC236}">
                <a16:creationId xmlns:a16="http://schemas.microsoft.com/office/drawing/2014/main" id="{B8084275-34B4-6B45-A491-FCC84A5E11F2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rrow: Pentagon 15">
            <a:extLst>
              <a:ext uri="{FF2B5EF4-FFF2-40B4-BE49-F238E27FC236}">
                <a16:creationId xmlns:a16="http://schemas.microsoft.com/office/drawing/2014/main" id="{0DE7639B-F476-0A46-9A14-1710076516AA}"/>
              </a:ext>
            </a:extLst>
          </p:cNvPr>
          <p:cNvSpPr/>
          <p:nvPr/>
        </p:nvSpPr>
        <p:spPr>
          <a:xfrm>
            <a:off x="367199" y="360000"/>
            <a:ext cx="39672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2D9BEA4E-1E88-7A4B-A66B-5B12B5A9815F}"/>
              </a:ext>
            </a:extLst>
          </p:cNvPr>
          <p:cNvSpPr txBox="1">
            <a:spLocks/>
          </p:cNvSpPr>
          <p:nvPr/>
        </p:nvSpPr>
        <p:spPr>
          <a:xfrm>
            <a:off x="0" y="129600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385D8796-84E5-2A41-BF4F-07532C8EFA54}"/>
              </a:ext>
            </a:extLst>
          </p:cNvPr>
          <p:cNvSpPr txBox="1">
            <a:spLocks/>
          </p:cNvSpPr>
          <p:nvPr/>
        </p:nvSpPr>
        <p:spPr>
          <a:xfrm>
            <a:off x="0" y="1725770"/>
            <a:ext cx="12192000" cy="1715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do we advance the state of the art?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2">
            <a:extLst>
              <a:ext uri="{FF2B5EF4-FFF2-40B4-BE49-F238E27FC236}">
                <a16:creationId xmlns:a16="http://schemas.microsoft.com/office/drawing/2014/main" id="{F75E8D16-711C-3A43-A69B-55694D758726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7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16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9" name="Title 2">
            <a:extLst>
              <a:ext uri="{FF2B5EF4-FFF2-40B4-BE49-F238E27FC236}">
                <a16:creationId xmlns:a16="http://schemas.microsoft.com/office/drawing/2014/main" id="{BF92F57A-7656-6349-B2C2-35479F651ADC}"/>
              </a:ext>
            </a:extLst>
          </p:cNvPr>
          <p:cNvSpPr txBox="1">
            <a:spLocks/>
          </p:cNvSpPr>
          <p:nvPr/>
        </p:nvSpPr>
        <p:spPr>
          <a:xfrm>
            <a:off x="0" y="573230"/>
            <a:ext cx="12148056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(IQN)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1CE1F6-EDE8-D942-A3ED-7EA423A7A133}"/>
              </a:ext>
            </a:extLst>
          </p:cNvPr>
          <p:cNvSpPr txBox="1"/>
          <p:nvPr/>
        </p:nvSpPr>
        <p:spPr>
          <a:xfrm>
            <a:off x="119300" y="1209083"/>
            <a:ext cx="108949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New general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mechanism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signaling from end users to ISPs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adaptable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different OTT services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signals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building block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management protocols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Two core (automated) components: 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user agent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(sender)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ISP agent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(receiver)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rapezoid 32">
            <a:extLst>
              <a:ext uri="{FF2B5EF4-FFF2-40B4-BE49-F238E27FC236}">
                <a16:creationId xmlns:a16="http://schemas.microsoft.com/office/drawing/2014/main" id="{8B8FDFBB-C3A2-1042-A22B-FF86F7DE5766}"/>
              </a:ext>
            </a:extLst>
          </p:cNvPr>
          <p:cNvSpPr/>
          <p:nvPr/>
        </p:nvSpPr>
        <p:spPr>
          <a:xfrm>
            <a:off x="917650" y="4230977"/>
            <a:ext cx="2576811" cy="1620000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nip Diagonal Corner Rectangle 42">
            <a:extLst>
              <a:ext uri="{FF2B5EF4-FFF2-40B4-BE49-F238E27FC236}">
                <a16:creationId xmlns:a16="http://schemas.microsoft.com/office/drawing/2014/main" id="{F3E0823A-501E-0E40-A7C1-29D2D03D4134}"/>
              </a:ext>
            </a:extLst>
          </p:cNvPr>
          <p:cNvSpPr/>
          <p:nvPr/>
        </p:nvSpPr>
        <p:spPr>
          <a:xfrm>
            <a:off x="1293627" y="4915550"/>
            <a:ext cx="1584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E6275F-4AA4-6D40-9FE2-C8D6E440C76B}"/>
              </a:ext>
            </a:extLst>
          </p:cNvPr>
          <p:cNvSpPr txBox="1"/>
          <p:nvPr/>
        </p:nvSpPr>
        <p:spPr>
          <a:xfrm>
            <a:off x="1080703" y="4879293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ISP agent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7877CE-3550-CE47-97ED-3E18CC55535F}"/>
              </a:ext>
            </a:extLst>
          </p:cNvPr>
          <p:cNvCxnSpPr>
            <a:cxnSpLocks/>
          </p:cNvCxnSpPr>
          <p:nvPr/>
        </p:nvCxnSpPr>
        <p:spPr>
          <a:xfrm rot="5400000" flipV="1">
            <a:off x="5436000" y="2565479"/>
            <a:ext cx="0" cy="514800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phic 40" descr="Laptop with solid fill">
            <a:extLst>
              <a:ext uri="{FF2B5EF4-FFF2-40B4-BE49-F238E27FC236}">
                <a16:creationId xmlns:a16="http://schemas.microsoft.com/office/drawing/2014/main" id="{5DFD86C4-818D-F34F-97E6-BC9E0C6DE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4366" y="3539553"/>
            <a:ext cx="3524643" cy="2999108"/>
          </a:xfrm>
          <a:prstGeom prst="rect">
            <a:avLst/>
          </a:prstGeom>
        </p:spPr>
      </p:pic>
      <p:sp>
        <p:nvSpPr>
          <p:cNvPr id="43" name="Snip Diagonal Corner Rectangle 42">
            <a:extLst>
              <a:ext uri="{FF2B5EF4-FFF2-40B4-BE49-F238E27FC236}">
                <a16:creationId xmlns:a16="http://schemas.microsoft.com/office/drawing/2014/main" id="{AC35F20F-5834-9346-9D2F-530274E4CDBD}"/>
              </a:ext>
            </a:extLst>
          </p:cNvPr>
          <p:cNvSpPr/>
          <p:nvPr/>
        </p:nvSpPr>
        <p:spPr>
          <a:xfrm>
            <a:off x="7965489" y="4410724"/>
            <a:ext cx="1512000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85C8A3-5BE5-394A-BDD0-0424DFB11DA7}"/>
              </a:ext>
            </a:extLst>
          </p:cNvPr>
          <p:cNvSpPr txBox="1"/>
          <p:nvPr/>
        </p:nvSpPr>
        <p:spPr>
          <a:xfrm>
            <a:off x="7893636" y="4381059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45" name="Snip Diagonal Corner Rectangle 42">
            <a:extLst>
              <a:ext uri="{FF2B5EF4-FFF2-40B4-BE49-F238E27FC236}">
                <a16:creationId xmlns:a16="http://schemas.microsoft.com/office/drawing/2014/main" id="{02C93980-2FA5-C243-B283-FFD97A845E6E}"/>
              </a:ext>
            </a:extLst>
          </p:cNvPr>
          <p:cNvSpPr/>
          <p:nvPr/>
        </p:nvSpPr>
        <p:spPr>
          <a:xfrm>
            <a:off x="7956076" y="4921801"/>
            <a:ext cx="1584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A474F7-F200-E347-A462-AC828E97E9F4}"/>
              </a:ext>
            </a:extLst>
          </p:cNvPr>
          <p:cNvSpPr txBox="1"/>
          <p:nvPr/>
        </p:nvSpPr>
        <p:spPr>
          <a:xfrm>
            <a:off x="7663338" y="4907140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user agent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B19E2C-61E4-4E46-8683-D6F7937DF028}"/>
              </a:ext>
            </a:extLst>
          </p:cNvPr>
          <p:cNvSpPr txBox="1"/>
          <p:nvPr/>
        </p:nvSpPr>
        <p:spPr>
          <a:xfrm>
            <a:off x="7531202" y="5861400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361330-777A-154A-8B64-939DB3E6C079}"/>
              </a:ext>
            </a:extLst>
          </p:cNvPr>
          <p:cNvSpPr txBox="1"/>
          <p:nvPr/>
        </p:nvSpPr>
        <p:spPr>
          <a:xfrm>
            <a:off x="1903126" y="5859892"/>
            <a:ext cx="69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5142B0A-E9A5-F945-9B9A-E0833D9B5D96}"/>
              </a:ext>
            </a:extLst>
          </p:cNvPr>
          <p:cNvSpPr txBox="1"/>
          <p:nvPr/>
        </p:nvSpPr>
        <p:spPr>
          <a:xfrm>
            <a:off x="5030547" y="4634255"/>
            <a:ext cx="99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Chevron 19">
            <a:extLst>
              <a:ext uri="{FF2B5EF4-FFF2-40B4-BE49-F238E27FC236}">
                <a16:creationId xmlns:a16="http://schemas.microsoft.com/office/drawing/2014/main" id="{446B5C3F-CBC5-5E43-96B7-A6F6A10BC281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25" name="Arrow: Chevron 22">
            <a:extLst>
              <a:ext uri="{FF2B5EF4-FFF2-40B4-BE49-F238E27FC236}">
                <a16:creationId xmlns:a16="http://schemas.microsoft.com/office/drawing/2014/main" id="{A23B6BD1-F30C-D34B-9F69-B217503F05F8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26" name="Arrow: Chevron 22">
            <a:extLst>
              <a:ext uri="{FF2B5EF4-FFF2-40B4-BE49-F238E27FC236}">
                <a16:creationId xmlns:a16="http://schemas.microsoft.com/office/drawing/2014/main" id="{A2D951FD-0FDB-2748-8049-81BD1EFE66F2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27" name="Arrow: Pentagon 20">
            <a:extLst>
              <a:ext uri="{FF2B5EF4-FFF2-40B4-BE49-F238E27FC236}">
                <a16:creationId xmlns:a16="http://schemas.microsoft.com/office/drawing/2014/main" id="{3A5F4656-C8C1-6741-8F58-7BB69C7556FA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28" name="Arrow: Chevron 21">
            <a:extLst>
              <a:ext uri="{FF2B5EF4-FFF2-40B4-BE49-F238E27FC236}">
                <a16:creationId xmlns:a16="http://schemas.microsoft.com/office/drawing/2014/main" id="{D571BBB6-2A08-194D-8820-B1554425260A}"/>
              </a:ext>
            </a:extLst>
          </p:cNvPr>
          <p:cNvSpPr/>
          <p:nvPr/>
        </p:nvSpPr>
        <p:spPr>
          <a:xfrm>
            <a:off x="3967200" y="36000"/>
            <a:ext cx="1475999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29" name="Arrow: Chevron 16">
            <a:extLst>
              <a:ext uri="{FF2B5EF4-FFF2-40B4-BE49-F238E27FC236}">
                <a16:creationId xmlns:a16="http://schemas.microsoft.com/office/drawing/2014/main" id="{DD877AC9-C6EB-9D47-8F41-3C86FB25FBE6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30" name="Arrow: Pentagon 20">
            <a:extLst>
              <a:ext uri="{FF2B5EF4-FFF2-40B4-BE49-F238E27FC236}">
                <a16:creationId xmlns:a16="http://schemas.microsoft.com/office/drawing/2014/main" id="{5CE0D4EE-ED53-7243-92CD-D750E28E52FB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rrow: Pentagon 15">
            <a:extLst>
              <a:ext uri="{FF2B5EF4-FFF2-40B4-BE49-F238E27FC236}">
                <a16:creationId xmlns:a16="http://schemas.microsoft.com/office/drawing/2014/main" id="{C7E47054-8E66-CC4B-ACEC-10257F795F72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rrow: Pentagon 20">
            <a:extLst>
              <a:ext uri="{FF2B5EF4-FFF2-40B4-BE49-F238E27FC236}">
                <a16:creationId xmlns:a16="http://schemas.microsoft.com/office/drawing/2014/main" id="{9B983882-57B0-5E4A-97E0-9A72718E15B0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rrow: Pentagon 15">
            <a:extLst>
              <a:ext uri="{FF2B5EF4-FFF2-40B4-BE49-F238E27FC236}">
                <a16:creationId xmlns:a16="http://schemas.microsoft.com/office/drawing/2014/main" id="{92933F7F-35F9-9344-A5AC-E964047BEEB6}"/>
              </a:ext>
            </a:extLst>
          </p:cNvPr>
          <p:cNvSpPr/>
          <p:nvPr/>
        </p:nvSpPr>
        <p:spPr>
          <a:xfrm>
            <a:off x="367199" y="360000"/>
            <a:ext cx="4338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ooter Placeholder 42">
            <a:extLst>
              <a:ext uri="{FF2B5EF4-FFF2-40B4-BE49-F238E27FC236}">
                <a16:creationId xmlns:a16="http://schemas.microsoft.com/office/drawing/2014/main" id="{BDFABF0E-705E-E54E-9367-E8E2DBC1A245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41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53">
            <a:extLst>
              <a:ext uri="{FF2B5EF4-FFF2-40B4-BE49-F238E27FC236}">
                <a16:creationId xmlns:a16="http://schemas.microsoft.com/office/drawing/2014/main" id="{BDB6287B-D36E-4B4B-8C37-62418EA26D9E}"/>
              </a:ext>
            </a:extLst>
          </p:cNvPr>
          <p:cNvSpPr/>
          <p:nvPr/>
        </p:nvSpPr>
        <p:spPr>
          <a:xfrm>
            <a:off x="8670923" y="2508573"/>
            <a:ext cx="1512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17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9" name="Title 2">
            <a:extLst>
              <a:ext uri="{FF2B5EF4-FFF2-40B4-BE49-F238E27FC236}">
                <a16:creationId xmlns:a16="http://schemas.microsoft.com/office/drawing/2014/main" id="{BF92F57A-7656-6349-B2C2-35479F651ADC}"/>
              </a:ext>
            </a:extLst>
          </p:cNvPr>
          <p:cNvSpPr txBox="1">
            <a:spLocks/>
          </p:cNvSpPr>
          <p:nvPr/>
        </p:nvSpPr>
        <p:spPr>
          <a:xfrm>
            <a:off x="21972" y="569496"/>
            <a:ext cx="12148056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IQN Key Insights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1CE1F6-EDE8-D942-A3ED-7EA423A7A133}"/>
              </a:ext>
            </a:extLst>
          </p:cNvPr>
          <p:cNvSpPr txBox="1"/>
          <p:nvPr/>
        </p:nvSpPr>
        <p:spPr>
          <a:xfrm>
            <a:off x="70796" y="1355613"/>
            <a:ext cx="1020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💡To engage with the user, the OTT client exposes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interactive features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Snip Diagonal Corner Rectangle 42">
            <a:extLst>
              <a:ext uri="{FF2B5EF4-FFF2-40B4-BE49-F238E27FC236}">
                <a16:creationId xmlns:a16="http://schemas.microsoft.com/office/drawing/2014/main" id="{D4A2BEAF-1992-46FE-9A85-6E6146EACEC9}"/>
              </a:ext>
            </a:extLst>
          </p:cNvPr>
          <p:cNvSpPr/>
          <p:nvPr/>
        </p:nvSpPr>
        <p:spPr>
          <a:xfrm>
            <a:off x="10193555" y="2268697"/>
            <a:ext cx="1598793" cy="805347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353CD5-5FF1-4476-B529-39EC7F7252E4}"/>
              </a:ext>
            </a:extLst>
          </p:cNvPr>
          <p:cNvSpPr txBox="1"/>
          <p:nvPr/>
        </p:nvSpPr>
        <p:spPr>
          <a:xfrm>
            <a:off x="10190536" y="2283702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8EC4324-C5AE-470F-B937-680C26900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9065" y="2640542"/>
            <a:ext cx="952500" cy="476250"/>
          </a:xfrm>
          <a:prstGeom prst="rect">
            <a:avLst/>
          </a:prstGeom>
        </p:spPr>
      </p:pic>
      <p:sp>
        <p:nvSpPr>
          <p:cNvPr id="22" name="Snip Diagonal Corner Rectangle 42">
            <a:extLst>
              <a:ext uri="{FF2B5EF4-FFF2-40B4-BE49-F238E27FC236}">
                <a16:creationId xmlns:a16="http://schemas.microsoft.com/office/drawing/2014/main" id="{A65473A2-9809-4B8F-9C6E-9CBCD968C930}"/>
              </a:ext>
            </a:extLst>
          </p:cNvPr>
          <p:cNvSpPr/>
          <p:nvPr/>
        </p:nvSpPr>
        <p:spPr>
          <a:xfrm>
            <a:off x="10211979" y="3192457"/>
            <a:ext cx="1584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CDDA5D-5548-4220-84D1-250B827FEAF4}"/>
              </a:ext>
            </a:extLst>
          </p:cNvPr>
          <p:cNvCxnSpPr>
            <a:cxnSpLocks/>
          </p:cNvCxnSpPr>
          <p:nvPr/>
        </p:nvCxnSpPr>
        <p:spPr>
          <a:xfrm>
            <a:off x="11281565" y="2871796"/>
            <a:ext cx="835200" cy="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C2B887-D9C4-401E-86C5-4B295ECAB3B6}"/>
              </a:ext>
            </a:extLst>
          </p:cNvPr>
          <p:cNvCxnSpPr>
            <a:cxnSpLocks/>
          </p:cNvCxnSpPr>
          <p:nvPr/>
        </p:nvCxnSpPr>
        <p:spPr>
          <a:xfrm>
            <a:off x="11817323" y="3456000"/>
            <a:ext cx="298800" cy="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282BC9-0B5A-4412-BC58-D38BBBB2A2CB}"/>
              </a:ext>
            </a:extLst>
          </p:cNvPr>
          <p:cNvCxnSpPr>
            <a:cxnSpLocks/>
          </p:cNvCxnSpPr>
          <p:nvPr/>
        </p:nvCxnSpPr>
        <p:spPr>
          <a:xfrm>
            <a:off x="12077433" y="2871796"/>
            <a:ext cx="0" cy="612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E4DFF8B-6BD2-400B-9A30-4F348C9BA1D4}"/>
              </a:ext>
            </a:extLst>
          </p:cNvPr>
          <p:cNvSpPr txBox="1"/>
          <p:nvPr/>
        </p:nvSpPr>
        <p:spPr>
          <a:xfrm>
            <a:off x="9919241" y="3177796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user agent</a:t>
            </a:r>
          </a:p>
        </p:txBody>
      </p:sp>
      <p:sp>
        <p:nvSpPr>
          <p:cNvPr id="38" name="Snip Diagonal Corner Rectangle 42">
            <a:extLst>
              <a:ext uri="{FF2B5EF4-FFF2-40B4-BE49-F238E27FC236}">
                <a16:creationId xmlns:a16="http://schemas.microsoft.com/office/drawing/2014/main" id="{C638E858-AEE7-4CC1-AE3A-3AAA37D9EA1B}"/>
              </a:ext>
            </a:extLst>
          </p:cNvPr>
          <p:cNvSpPr/>
          <p:nvPr/>
        </p:nvSpPr>
        <p:spPr>
          <a:xfrm>
            <a:off x="10192355" y="1223006"/>
            <a:ext cx="1598793" cy="805347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78BC25-CA7A-432F-8BA9-8FDBC88411F7}"/>
              </a:ext>
            </a:extLst>
          </p:cNvPr>
          <p:cNvSpPr txBox="1"/>
          <p:nvPr/>
        </p:nvSpPr>
        <p:spPr>
          <a:xfrm>
            <a:off x="10189336" y="1238011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6A66DE04-9EEE-44A2-B540-ACE529E4C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329470" y="1580190"/>
            <a:ext cx="952500" cy="47625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E043B90-DF68-4A41-9092-033834003028}"/>
              </a:ext>
            </a:extLst>
          </p:cNvPr>
          <p:cNvCxnSpPr>
            <a:cxnSpLocks/>
          </p:cNvCxnSpPr>
          <p:nvPr/>
        </p:nvCxnSpPr>
        <p:spPr>
          <a:xfrm>
            <a:off x="8679769" y="2703833"/>
            <a:ext cx="1512000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F52C61F-AC16-4964-BCF9-9689B1EE5059}"/>
              </a:ext>
            </a:extLst>
          </p:cNvPr>
          <p:cNvGrpSpPr/>
          <p:nvPr/>
        </p:nvGrpSpPr>
        <p:grpSpPr>
          <a:xfrm>
            <a:off x="9283284" y="2622082"/>
            <a:ext cx="792000" cy="144000"/>
            <a:chOff x="7200000" y="1800000"/>
            <a:chExt cx="792000" cy="144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F50FC4-2932-4CCD-8D01-80889DE3132A}"/>
                </a:ext>
              </a:extLst>
            </p:cNvPr>
            <p:cNvSpPr/>
            <p:nvPr/>
          </p:nvSpPr>
          <p:spPr>
            <a:xfrm rot="16200000">
              <a:off x="7200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35A52AA-E06D-4302-B8FD-8F8DBA9C6F94}"/>
                </a:ext>
              </a:extLst>
            </p:cNvPr>
            <p:cNvSpPr/>
            <p:nvPr/>
          </p:nvSpPr>
          <p:spPr>
            <a:xfrm rot="16200000">
              <a:off x="7416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7E803F-ADC6-4290-A64F-83D877495745}"/>
                </a:ext>
              </a:extLst>
            </p:cNvPr>
            <p:cNvSpPr/>
            <p:nvPr/>
          </p:nvSpPr>
          <p:spPr>
            <a:xfrm rot="16200000">
              <a:off x="7632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0382F46-724C-4515-8CA3-FAF71797B633}"/>
                </a:ext>
              </a:extLst>
            </p:cNvPr>
            <p:cNvSpPr/>
            <p:nvPr/>
          </p:nvSpPr>
          <p:spPr>
            <a:xfrm rot="16200000">
              <a:off x="7848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nip Diagonal Corner Rectangle 40">
            <a:extLst>
              <a:ext uri="{FF2B5EF4-FFF2-40B4-BE49-F238E27FC236}">
                <a16:creationId xmlns:a16="http://schemas.microsoft.com/office/drawing/2014/main" id="{58A1FF42-5EED-446B-9BF7-0D1DF4B0E3D1}"/>
              </a:ext>
            </a:extLst>
          </p:cNvPr>
          <p:cNvSpPr/>
          <p:nvPr/>
        </p:nvSpPr>
        <p:spPr>
          <a:xfrm>
            <a:off x="447049" y="3813914"/>
            <a:ext cx="1684800" cy="8064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C8B6AA-77D6-4B2D-A51A-9950B4F2197F}"/>
              </a:ext>
            </a:extLst>
          </p:cNvPr>
          <p:cNvSpPr txBox="1"/>
          <p:nvPr/>
        </p:nvSpPr>
        <p:spPr>
          <a:xfrm>
            <a:off x="242155" y="3950496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sp>
        <p:nvSpPr>
          <p:cNvPr id="62" name="Rounded Rectangle 53">
            <a:extLst>
              <a:ext uri="{FF2B5EF4-FFF2-40B4-BE49-F238E27FC236}">
                <a16:creationId xmlns:a16="http://schemas.microsoft.com/office/drawing/2014/main" id="{B68DD97C-D5EF-4E12-AB31-CCA2CAC76972}"/>
              </a:ext>
            </a:extLst>
          </p:cNvPr>
          <p:cNvSpPr/>
          <p:nvPr/>
        </p:nvSpPr>
        <p:spPr>
          <a:xfrm>
            <a:off x="7649885" y="5829400"/>
            <a:ext cx="1512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586660E-9A88-4C93-A095-24D0F7E17C28}"/>
              </a:ext>
            </a:extLst>
          </p:cNvPr>
          <p:cNvCxnSpPr>
            <a:cxnSpLocks/>
          </p:cNvCxnSpPr>
          <p:nvPr/>
        </p:nvCxnSpPr>
        <p:spPr>
          <a:xfrm>
            <a:off x="7649885" y="6020200"/>
            <a:ext cx="1512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53">
            <a:extLst>
              <a:ext uri="{FF2B5EF4-FFF2-40B4-BE49-F238E27FC236}">
                <a16:creationId xmlns:a16="http://schemas.microsoft.com/office/drawing/2014/main" id="{76A9A4AA-4072-41FF-8E44-5FED317C8CC0}"/>
              </a:ext>
            </a:extLst>
          </p:cNvPr>
          <p:cNvSpPr/>
          <p:nvPr/>
        </p:nvSpPr>
        <p:spPr>
          <a:xfrm>
            <a:off x="2150225" y="3825818"/>
            <a:ext cx="1512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3A214EF-AA3B-4B49-BD91-51F207ACCF9C}"/>
              </a:ext>
            </a:extLst>
          </p:cNvPr>
          <p:cNvCxnSpPr>
            <a:cxnSpLocks/>
          </p:cNvCxnSpPr>
          <p:nvPr/>
        </p:nvCxnSpPr>
        <p:spPr>
          <a:xfrm>
            <a:off x="2157538" y="4021078"/>
            <a:ext cx="1512000" cy="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C6B35C-CF40-413D-9BDD-980654878907}"/>
              </a:ext>
            </a:extLst>
          </p:cNvPr>
          <p:cNvGrpSpPr/>
          <p:nvPr/>
        </p:nvGrpSpPr>
        <p:grpSpPr>
          <a:xfrm>
            <a:off x="2761053" y="3939327"/>
            <a:ext cx="792000" cy="144000"/>
            <a:chOff x="7200000" y="1800000"/>
            <a:chExt cx="792000" cy="14400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B145F0-5C41-4085-9A42-174A0808B391}"/>
                </a:ext>
              </a:extLst>
            </p:cNvPr>
            <p:cNvSpPr/>
            <p:nvPr/>
          </p:nvSpPr>
          <p:spPr>
            <a:xfrm rot="16200000">
              <a:off x="7200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E8771F3-8EF3-4A64-A1D3-016EC5EEDA77}"/>
                </a:ext>
              </a:extLst>
            </p:cNvPr>
            <p:cNvSpPr/>
            <p:nvPr/>
          </p:nvSpPr>
          <p:spPr>
            <a:xfrm rot="16200000">
              <a:off x="7416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CFDCA7A-5499-41C5-92AC-D6D55C70B390}"/>
                </a:ext>
              </a:extLst>
            </p:cNvPr>
            <p:cNvSpPr/>
            <p:nvPr/>
          </p:nvSpPr>
          <p:spPr>
            <a:xfrm rot="16200000">
              <a:off x="7632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D69D033-0E35-4A09-855B-9E01A8704CBF}"/>
                </a:ext>
              </a:extLst>
            </p:cNvPr>
            <p:cNvSpPr/>
            <p:nvPr/>
          </p:nvSpPr>
          <p:spPr>
            <a:xfrm rot="16200000">
              <a:off x="7848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D9E1F8-496C-4933-B53C-7A9501FA0E1C}"/>
              </a:ext>
            </a:extLst>
          </p:cNvPr>
          <p:cNvGrpSpPr/>
          <p:nvPr/>
        </p:nvGrpSpPr>
        <p:grpSpPr>
          <a:xfrm>
            <a:off x="7780000" y="5939879"/>
            <a:ext cx="792000" cy="144000"/>
            <a:chOff x="3663835" y="3283373"/>
            <a:chExt cx="792000" cy="144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14FBEB7-39A8-4075-B72B-114AC1B3C72C}"/>
                </a:ext>
              </a:extLst>
            </p:cNvPr>
            <p:cNvSpPr/>
            <p:nvPr/>
          </p:nvSpPr>
          <p:spPr>
            <a:xfrm rot="16200000">
              <a:off x="3663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41C8FB0-11BE-4401-8128-D30B8D53C064}"/>
                </a:ext>
              </a:extLst>
            </p:cNvPr>
            <p:cNvSpPr/>
            <p:nvPr/>
          </p:nvSpPr>
          <p:spPr>
            <a:xfrm rot="16200000">
              <a:off x="3879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BDA545-50BF-4543-9DC7-AA46ED82E676}"/>
                </a:ext>
              </a:extLst>
            </p:cNvPr>
            <p:cNvSpPr/>
            <p:nvPr/>
          </p:nvSpPr>
          <p:spPr>
            <a:xfrm rot="16200000">
              <a:off x="4095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5F9DFD4-4FE4-4A56-B70F-8FA8BECEBBF4}"/>
                </a:ext>
              </a:extLst>
            </p:cNvPr>
            <p:cNvSpPr/>
            <p:nvPr/>
          </p:nvSpPr>
          <p:spPr>
            <a:xfrm rot="16200000">
              <a:off x="4311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6F99FE5-D225-4972-B59A-BB257AF2F207}"/>
              </a:ext>
            </a:extLst>
          </p:cNvPr>
          <p:cNvCxnSpPr>
            <a:cxnSpLocks/>
          </p:cNvCxnSpPr>
          <p:nvPr/>
        </p:nvCxnSpPr>
        <p:spPr>
          <a:xfrm>
            <a:off x="9229291" y="5230489"/>
            <a:ext cx="486000" cy="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20F3AFA7-B669-4073-BDAF-05D66012AF78}"/>
              </a:ext>
            </a:extLst>
          </p:cNvPr>
          <p:cNvSpPr txBox="1"/>
          <p:nvPr/>
        </p:nvSpPr>
        <p:spPr>
          <a:xfrm>
            <a:off x="9422517" y="4996673"/>
            <a:ext cx="105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Snip Diagonal Corner Rectangle 42">
            <a:extLst>
              <a:ext uri="{FF2B5EF4-FFF2-40B4-BE49-F238E27FC236}">
                <a16:creationId xmlns:a16="http://schemas.microsoft.com/office/drawing/2014/main" id="{D2823ACF-F178-486B-AEFF-007259F7A3C6}"/>
              </a:ext>
            </a:extLst>
          </p:cNvPr>
          <p:cNvSpPr/>
          <p:nvPr/>
        </p:nvSpPr>
        <p:spPr>
          <a:xfrm>
            <a:off x="7625593" y="5010510"/>
            <a:ext cx="1584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93CFB4F-732A-4479-8613-EF170C9F3119}"/>
              </a:ext>
            </a:extLst>
          </p:cNvPr>
          <p:cNvSpPr txBox="1"/>
          <p:nvPr/>
        </p:nvSpPr>
        <p:spPr>
          <a:xfrm>
            <a:off x="7412669" y="4974510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ISP agent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3F3D5EE-DF6A-44B3-8D45-63F2C2049072}"/>
              </a:ext>
            </a:extLst>
          </p:cNvPr>
          <p:cNvCxnSpPr>
            <a:cxnSpLocks/>
          </p:cNvCxnSpPr>
          <p:nvPr/>
        </p:nvCxnSpPr>
        <p:spPr>
          <a:xfrm>
            <a:off x="8185291" y="5452744"/>
            <a:ext cx="0" cy="486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53">
            <a:extLst>
              <a:ext uri="{FF2B5EF4-FFF2-40B4-BE49-F238E27FC236}">
                <a16:creationId xmlns:a16="http://schemas.microsoft.com/office/drawing/2014/main" id="{4F9A1916-5B8D-4D34-A68A-8DEE51A4A56E}"/>
              </a:ext>
            </a:extLst>
          </p:cNvPr>
          <p:cNvSpPr/>
          <p:nvPr/>
        </p:nvSpPr>
        <p:spPr>
          <a:xfrm>
            <a:off x="2150319" y="4246153"/>
            <a:ext cx="1512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0A879F7-C8D1-4460-AB85-ECB7D40E93B0}"/>
              </a:ext>
            </a:extLst>
          </p:cNvPr>
          <p:cNvCxnSpPr>
            <a:cxnSpLocks/>
          </p:cNvCxnSpPr>
          <p:nvPr/>
        </p:nvCxnSpPr>
        <p:spPr>
          <a:xfrm>
            <a:off x="2150319" y="4436953"/>
            <a:ext cx="1512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3F4F9C7-E3B9-4775-B189-5D7AED818E1D}"/>
              </a:ext>
            </a:extLst>
          </p:cNvPr>
          <p:cNvGrpSpPr/>
          <p:nvPr/>
        </p:nvGrpSpPr>
        <p:grpSpPr>
          <a:xfrm>
            <a:off x="2280434" y="4356632"/>
            <a:ext cx="792000" cy="144000"/>
            <a:chOff x="3663835" y="3283373"/>
            <a:chExt cx="792000" cy="144000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AE1EF48-C713-45D6-9A66-A49DB75F153D}"/>
                </a:ext>
              </a:extLst>
            </p:cNvPr>
            <p:cNvSpPr/>
            <p:nvPr/>
          </p:nvSpPr>
          <p:spPr>
            <a:xfrm rot="16200000">
              <a:off x="3663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70F1C0C-15CF-4FFD-9C0F-D50EA100959F}"/>
                </a:ext>
              </a:extLst>
            </p:cNvPr>
            <p:cNvSpPr/>
            <p:nvPr/>
          </p:nvSpPr>
          <p:spPr>
            <a:xfrm rot="16200000">
              <a:off x="3879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8181D84-0F56-4689-A2E9-FA31F6D7D5E1}"/>
                </a:ext>
              </a:extLst>
            </p:cNvPr>
            <p:cNvSpPr/>
            <p:nvPr/>
          </p:nvSpPr>
          <p:spPr>
            <a:xfrm rot="16200000">
              <a:off x="4095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FCA8135-F801-4118-93EE-F37B33BC8ACC}"/>
                </a:ext>
              </a:extLst>
            </p:cNvPr>
            <p:cNvSpPr/>
            <p:nvPr/>
          </p:nvSpPr>
          <p:spPr>
            <a:xfrm rot="16200000">
              <a:off x="4311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8EA23A3F-AB85-44D1-9504-BE5275569F89}"/>
              </a:ext>
            </a:extLst>
          </p:cNvPr>
          <p:cNvSpPr txBox="1"/>
          <p:nvPr/>
        </p:nvSpPr>
        <p:spPr>
          <a:xfrm>
            <a:off x="61391" y="2257386"/>
            <a:ext cx="8344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💡 Which the user agent leverages to induce: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distinctive packet pattern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client-to-server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traffic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E2AC0B4-086A-44CA-9EEE-32EBD7A14B21}"/>
              </a:ext>
            </a:extLst>
          </p:cNvPr>
          <p:cNvSpPr txBox="1"/>
          <p:nvPr/>
        </p:nvSpPr>
        <p:spPr>
          <a:xfrm>
            <a:off x="3757724" y="3729458"/>
            <a:ext cx="8372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The OTT server reacts by generating: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➜ a distinctive packet pattern in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server-to-client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traffic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E8A490F-CF92-4684-9F1E-A96846E3183D}"/>
              </a:ext>
            </a:extLst>
          </p:cNvPr>
          <p:cNvSpPr txBox="1"/>
          <p:nvPr/>
        </p:nvSpPr>
        <p:spPr>
          <a:xfrm>
            <a:off x="61392" y="5136682"/>
            <a:ext cx="8001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💡 This enables the ISP agent to infer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from the observed server-to-client packet pattern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Arrow: Chevron 19">
            <a:extLst>
              <a:ext uri="{FF2B5EF4-FFF2-40B4-BE49-F238E27FC236}">
                <a16:creationId xmlns:a16="http://schemas.microsoft.com/office/drawing/2014/main" id="{1EDA0415-5A79-984E-8A63-074768C9EE46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72" name="Arrow: Chevron 22">
            <a:extLst>
              <a:ext uri="{FF2B5EF4-FFF2-40B4-BE49-F238E27FC236}">
                <a16:creationId xmlns:a16="http://schemas.microsoft.com/office/drawing/2014/main" id="{817D185F-0067-6C4E-83B6-4A0C4E66AE38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73" name="Arrow: Chevron 22">
            <a:extLst>
              <a:ext uri="{FF2B5EF4-FFF2-40B4-BE49-F238E27FC236}">
                <a16:creationId xmlns:a16="http://schemas.microsoft.com/office/drawing/2014/main" id="{FCA7900F-E293-9C46-A57F-4C743EC1B186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74" name="Arrow: Pentagon 20">
            <a:extLst>
              <a:ext uri="{FF2B5EF4-FFF2-40B4-BE49-F238E27FC236}">
                <a16:creationId xmlns:a16="http://schemas.microsoft.com/office/drawing/2014/main" id="{8E350775-85D4-8349-9A3C-1C53FB8ACCA3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75" name="Arrow: Chevron 21">
            <a:extLst>
              <a:ext uri="{FF2B5EF4-FFF2-40B4-BE49-F238E27FC236}">
                <a16:creationId xmlns:a16="http://schemas.microsoft.com/office/drawing/2014/main" id="{374AA745-F2C4-A944-BD6B-F35C3C4BEF76}"/>
              </a:ext>
            </a:extLst>
          </p:cNvPr>
          <p:cNvSpPr/>
          <p:nvPr/>
        </p:nvSpPr>
        <p:spPr>
          <a:xfrm>
            <a:off x="3967200" y="36000"/>
            <a:ext cx="1475999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76" name="Arrow: Chevron 16">
            <a:extLst>
              <a:ext uri="{FF2B5EF4-FFF2-40B4-BE49-F238E27FC236}">
                <a16:creationId xmlns:a16="http://schemas.microsoft.com/office/drawing/2014/main" id="{87B0FA1D-5D1B-BE4B-AC36-E09A07426F15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81" name="Arrow: Pentagon 20">
            <a:extLst>
              <a:ext uri="{FF2B5EF4-FFF2-40B4-BE49-F238E27FC236}">
                <a16:creationId xmlns:a16="http://schemas.microsoft.com/office/drawing/2014/main" id="{49A081E3-C46B-D343-9A4A-14AC1419438F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Arrow: Pentagon 15">
            <a:extLst>
              <a:ext uri="{FF2B5EF4-FFF2-40B4-BE49-F238E27FC236}">
                <a16:creationId xmlns:a16="http://schemas.microsoft.com/office/drawing/2014/main" id="{0B2A5B0D-3D1F-A243-8649-101AB5F1F0F1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rrow: Pentagon 20">
            <a:extLst>
              <a:ext uri="{FF2B5EF4-FFF2-40B4-BE49-F238E27FC236}">
                <a16:creationId xmlns:a16="http://schemas.microsoft.com/office/drawing/2014/main" id="{112C6F66-463F-264A-97F4-6144A2F4FA14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rrow: Pentagon 15">
            <a:extLst>
              <a:ext uri="{FF2B5EF4-FFF2-40B4-BE49-F238E27FC236}">
                <a16:creationId xmlns:a16="http://schemas.microsoft.com/office/drawing/2014/main" id="{463605C3-AE37-BA4C-B33C-DDA37FCD2B99}"/>
              </a:ext>
            </a:extLst>
          </p:cNvPr>
          <p:cNvSpPr/>
          <p:nvPr/>
        </p:nvSpPr>
        <p:spPr>
          <a:xfrm>
            <a:off x="367199" y="360000"/>
            <a:ext cx="47088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Footer Placeholder 42">
            <a:extLst>
              <a:ext uri="{FF2B5EF4-FFF2-40B4-BE49-F238E27FC236}">
                <a16:creationId xmlns:a16="http://schemas.microsoft.com/office/drawing/2014/main" id="{8697F331-2280-6B4F-945C-A16B7C5C3847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72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nip Diagonal Corner Rectangle 40">
            <a:extLst>
              <a:ext uri="{FF2B5EF4-FFF2-40B4-BE49-F238E27FC236}">
                <a16:creationId xmlns:a16="http://schemas.microsoft.com/office/drawing/2014/main" id="{158A49B3-BE8F-45F3-85A8-5C155EB1CEFA}"/>
              </a:ext>
            </a:extLst>
          </p:cNvPr>
          <p:cNvSpPr/>
          <p:nvPr/>
        </p:nvSpPr>
        <p:spPr>
          <a:xfrm>
            <a:off x="315707" y="1413598"/>
            <a:ext cx="1684800" cy="8064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rapezoid 99">
            <a:extLst>
              <a:ext uri="{FF2B5EF4-FFF2-40B4-BE49-F238E27FC236}">
                <a16:creationId xmlns:a16="http://schemas.microsoft.com/office/drawing/2014/main" id="{76807840-DF53-3546-90CF-76C2809F5424}"/>
              </a:ext>
            </a:extLst>
          </p:cNvPr>
          <p:cNvSpPr/>
          <p:nvPr/>
        </p:nvSpPr>
        <p:spPr>
          <a:xfrm>
            <a:off x="4499412" y="3241167"/>
            <a:ext cx="2119670" cy="190749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Graphic 58" descr="Laptop with solid fill">
            <a:extLst>
              <a:ext uri="{FF2B5EF4-FFF2-40B4-BE49-F238E27FC236}">
                <a16:creationId xmlns:a16="http://schemas.microsoft.com/office/drawing/2014/main" id="{3FED8811-C5E9-5D48-A3AC-64A5D5891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1487" y="1989832"/>
            <a:ext cx="3524643" cy="4129546"/>
          </a:xfrm>
          <a:prstGeom prst="rect">
            <a:avLst/>
          </a:prstGeom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18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0251BCD0-6C87-EE47-9FFC-1B954DB4F522}"/>
              </a:ext>
            </a:extLst>
          </p:cNvPr>
          <p:cNvSpPr txBox="1">
            <a:spLocks/>
          </p:cNvSpPr>
          <p:nvPr/>
        </p:nvSpPr>
        <p:spPr>
          <a:xfrm>
            <a:off x="0" y="634563"/>
            <a:ext cx="12191999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IQN: Putting It All Together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84AEA4-C353-FC4C-9565-9E15CE8555AE}"/>
              </a:ext>
            </a:extLst>
          </p:cNvPr>
          <p:cNvSpPr txBox="1"/>
          <p:nvPr/>
        </p:nvSpPr>
        <p:spPr>
          <a:xfrm>
            <a:off x="1536285" y="5857852"/>
            <a:ext cx="9217473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✅ IQN successfully notifies server-to-client ISPs of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-Shape 42">
            <a:extLst>
              <a:ext uri="{FF2B5EF4-FFF2-40B4-BE49-F238E27FC236}">
                <a16:creationId xmlns:a16="http://schemas.microsoft.com/office/drawing/2014/main" id="{D40A0D8C-1EED-EA48-AD0B-3F5C3924A6B3}"/>
              </a:ext>
            </a:extLst>
          </p:cNvPr>
          <p:cNvSpPr/>
          <p:nvPr/>
        </p:nvSpPr>
        <p:spPr>
          <a:xfrm rot="10800000">
            <a:off x="144000" y="1140040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5273303-535F-1B46-B468-B1597ACE33DB}"/>
              </a:ext>
            </a:extLst>
          </p:cNvPr>
          <p:cNvSpPr/>
          <p:nvPr/>
        </p:nvSpPr>
        <p:spPr>
          <a:xfrm>
            <a:off x="612000" y="2239196"/>
            <a:ext cx="360000" cy="2304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apezoid 49">
            <a:extLst>
              <a:ext uri="{FF2B5EF4-FFF2-40B4-BE49-F238E27FC236}">
                <a16:creationId xmlns:a16="http://schemas.microsoft.com/office/drawing/2014/main" id="{AC786D02-6DA7-AB44-B6E1-28FA1A7E6D8E}"/>
              </a:ext>
            </a:extLst>
          </p:cNvPr>
          <p:cNvSpPr/>
          <p:nvPr/>
        </p:nvSpPr>
        <p:spPr>
          <a:xfrm>
            <a:off x="1034611" y="3013699"/>
            <a:ext cx="2918567" cy="2137108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3E38085-D128-8C49-A3E7-ACDB557D1170}"/>
              </a:ext>
            </a:extLst>
          </p:cNvPr>
          <p:cNvSpPr/>
          <p:nvPr/>
        </p:nvSpPr>
        <p:spPr>
          <a:xfrm>
            <a:off x="612001" y="4464000"/>
            <a:ext cx="6768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56B26F-FD04-7A4C-8E5C-8E0C7E3D0EEF}"/>
              </a:ext>
            </a:extLst>
          </p:cNvPr>
          <p:cNvSpPr txBox="1"/>
          <p:nvPr/>
        </p:nvSpPr>
        <p:spPr>
          <a:xfrm>
            <a:off x="4736518" y="5143644"/>
            <a:ext cx="17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ISP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1B6CD3-BE0C-E748-98B0-0B69CDB52873}"/>
              </a:ext>
            </a:extLst>
          </p:cNvPr>
          <p:cNvSpPr txBox="1"/>
          <p:nvPr/>
        </p:nvSpPr>
        <p:spPr>
          <a:xfrm>
            <a:off x="1580445" y="5146262"/>
            <a:ext cx="22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bottleneck ISP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67090F4-44FB-8D4D-AFF0-CE8D82BA7027}"/>
              </a:ext>
            </a:extLst>
          </p:cNvPr>
          <p:cNvSpPr txBox="1"/>
          <p:nvPr/>
        </p:nvSpPr>
        <p:spPr>
          <a:xfrm>
            <a:off x="10688263" y="5152506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B5BB61F-0B80-5249-91B1-911FB885CFAB}"/>
              </a:ext>
            </a:extLst>
          </p:cNvPr>
          <p:cNvCxnSpPr>
            <a:cxnSpLocks/>
          </p:cNvCxnSpPr>
          <p:nvPr/>
        </p:nvCxnSpPr>
        <p:spPr>
          <a:xfrm>
            <a:off x="10033758" y="4264690"/>
            <a:ext cx="720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6756410D-590D-CB41-9181-D289474FF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9" y="3446148"/>
            <a:ext cx="1652757" cy="1713471"/>
          </a:xfrm>
          <a:prstGeom prst="rect">
            <a:avLst/>
          </a:prstGeom>
        </p:spPr>
      </p:pic>
      <p:sp>
        <p:nvSpPr>
          <p:cNvPr id="82" name="Explosion: 8 Points 138">
            <a:extLst>
              <a:ext uri="{FF2B5EF4-FFF2-40B4-BE49-F238E27FC236}">
                <a16:creationId xmlns:a16="http://schemas.microsoft.com/office/drawing/2014/main" id="{5BA7DECC-D0F7-C646-928F-7BA473670707}"/>
              </a:ext>
            </a:extLst>
          </p:cNvPr>
          <p:cNvSpPr/>
          <p:nvPr/>
        </p:nvSpPr>
        <p:spPr>
          <a:xfrm>
            <a:off x="2833978" y="4460400"/>
            <a:ext cx="380044" cy="3459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0AB5FE9-EB20-FA4D-9B36-0257873FC853}"/>
              </a:ext>
            </a:extLst>
          </p:cNvPr>
          <p:cNvCxnSpPr>
            <a:cxnSpLocks/>
          </p:cNvCxnSpPr>
          <p:nvPr/>
        </p:nvCxnSpPr>
        <p:spPr>
          <a:xfrm>
            <a:off x="756000" y="4662000"/>
            <a:ext cx="2052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8BFA1A4-5E17-8945-9DF9-EC1E6967BE78}"/>
              </a:ext>
            </a:extLst>
          </p:cNvPr>
          <p:cNvSpPr txBox="1"/>
          <p:nvPr/>
        </p:nvSpPr>
        <p:spPr>
          <a:xfrm>
            <a:off x="117119" y="1720965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4FBDC15-87F1-C541-A569-1C7DDDB6CACD}"/>
              </a:ext>
            </a:extLst>
          </p:cNvPr>
          <p:cNvCxnSpPr>
            <a:cxnSpLocks/>
          </p:cNvCxnSpPr>
          <p:nvPr/>
        </p:nvCxnSpPr>
        <p:spPr>
          <a:xfrm>
            <a:off x="799200" y="2250000"/>
            <a:ext cx="0" cy="237600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DD319992-0E14-7E4F-B781-8A2EF57BA43C}"/>
              </a:ext>
            </a:extLst>
          </p:cNvPr>
          <p:cNvSpPr/>
          <p:nvPr/>
        </p:nvSpPr>
        <p:spPr>
          <a:xfrm>
            <a:off x="2016000" y="1828444"/>
            <a:ext cx="32904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717EC661-6E2E-DF4D-8BAE-EC87DC65E861}"/>
              </a:ext>
            </a:extLst>
          </p:cNvPr>
          <p:cNvSpPr/>
          <p:nvPr/>
        </p:nvSpPr>
        <p:spPr>
          <a:xfrm>
            <a:off x="5068799" y="3584078"/>
            <a:ext cx="25956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765C26AE-597B-AE43-94CB-FE718B7A7EA0}"/>
              </a:ext>
            </a:extLst>
          </p:cNvPr>
          <p:cNvSpPr/>
          <p:nvPr/>
        </p:nvSpPr>
        <p:spPr>
          <a:xfrm>
            <a:off x="5072400" y="1826692"/>
            <a:ext cx="360000" cy="1908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D442A19-E868-614A-B44B-363256B5D3C9}"/>
              </a:ext>
            </a:extLst>
          </p:cNvPr>
          <p:cNvCxnSpPr>
            <a:cxnSpLocks/>
          </p:cNvCxnSpPr>
          <p:nvPr/>
        </p:nvCxnSpPr>
        <p:spPr>
          <a:xfrm>
            <a:off x="5292000" y="1980000"/>
            <a:ext cx="0" cy="182520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26A4869-7CDE-184E-A75A-383868CA8EDF}"/>
              </a:ext>
            </a:extLst>
          </p:cNvPr>
          <p:cNvCxnSpPr>
            <a:cxnSpLocks/>
          </p:cNvCxnSpPr>
          <p:nvPr/>
        </p:nvCxnSpPr>
        <p:spPr>
          <a:xfrm>
            <a:off x="2015996" y="2008800"/>
            <a:ext cx="3311999" cy="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09A8E8E2-0921-8642-83B0-A70B02E21E67}"/>
              </a:ext>
            </a:extLst>
          </p:cNvPr>
          <p:cNvSpPr txBox="1"/>
          <p:nvPr/>
        </p:nvSpPr>
        <p:spPr>
          <a:xfrm>
            <a:off x="7428170" y="5176647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56C4E1A-59B5-F948-8857-92EA1F2FBF41}"/>
              </a:ext>
            </a:extLst>
          </p:cNvPr>
          <p:cNvSpPr txBox="1"/>
          <p:nvPr/>
        </p:nvSpPr>
        <p:spPr>
          <a:xfrm>
            <a:off x="1016166" y="2329223"/>
            <a:ext cx="17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31DE927-CEDC-4957-9B59-DA36BED4C99A}"/>
              </a:ext>
            </a:extLst>
          </p:cNvPr>
          <p:cNvGrpSpPr/>
          <p:nvPr/>
        </p:nvGrpSpPr>
        <p:grpSpPr>
          <a:xfrm>
            <a:off x="5592129" y="4374000"/>
            <a:ext cx="540000" cy="540000"/>
            <a:chOff x="5923996" y="1929600"/>
            <a:chExt cx="540000" cy="540000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037936B-3E96-45DA-AD22-08312A63403D}"/>
                </a:ext>
              </a:extLst>
            </p:cNvPr>
            <p:cNvCxnSpPr>
              <a:stCxn id="74" idx="0"/>
              <a:endCxn id="74" idx="2"/>
            </p:cNvCxnSpPr>
            <p:nvPr/>
          </p:nvCxnSpPr>
          <p:spPr>
            <a:xfrm>
              <a:off x="6193996" y="1929600"/>
              <a:ext cx="0" cy="54000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Diamond 73">
              <a:extLst>
                <a:ext uri="{FF2B5EF4-FFF2-40B4-BE49-F238E27FC236}">
                  <a16:creationId xmlns:a16="http://schemas.microsoft.com/office/drawing/2014/main" id="{D90B57E8-1E2B-4632-935C-E18D0253163C}"/>
                </a:ext>
              </a:extLst>
            </p:cNvPr>
            <p:cNvSpPr/>
            <p:nvPr/>
          </p:nvSpPr>
          <p:spPr>
            <a:xfrm>
              <a:off x="5923996" y="1929600"/>
              <a:ext cx="540000" cy="540000"/>
            </a:xfrm>
            <a:prstGeom prst="diamond">
              <a:avLst/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37EF20A-F426-445E-AB3D-68DB1DA7E920}"/>
              </a:ext>
            </a:extLst>
          </p:cNvPr>
          <p:cNvGrpSpPr/>
          <p:nvPr/>
        </p:nvGrpSpPr>
        <p:grpSpPr>
          <a:xfrm>
            <a:off x="5595444" y="3492000"/>
            <a:ext cx="540000" cy="540000"/>
            <a:chOff x="5923996" y="1929600"/>
            <a:chExt cx="540000" cy="540000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2D6DD90-229D-409B-B9E1-9115E86B9F58}"/>
                </a:ext>
              </a:extLst>
            </p:cNvPr>
            <p:cNvCxnSpPr>
              <a:stCxn id="81" idx="0"/>
              <a:endCxn id="81" idx="2"/>
            </p:cNvCxnSpPr>
            <p:nvPr/>
          </p:nvCxnSpPr>
          <p:spPr>
            <a:xfrm>
              <a:off x="6193996" y="1929600"/>
              <a:ext cx="0" cy="54000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Diamond 80">
              <a:extLst>
                <a:ext uri="{FF2B5EF4-FFF2-40B4-BE49-F238E27FC236}">
                  <a16:creationId xmlns:a16="http://schemas.microsoft.com/office/drawing/2014/main" id="{0C736F48-C19C-4BE3-A4B1-13555EC689FF}"/>
                </a:ext>
              </a:extLst>
            </p:cNvPr>
            <p:cNvSpPr/>
            <p:nvPr/>
          </p:nvSpPr>
          <p:spPr>
            <a:xfrm>
              <a:off x="5923996" y="1929600"/>
              <a:ext cx="540000" cy="540000"/>
            </a:xfrm>
            <a:prstGeom prst="diamond">
              <a:avLst/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FB7E6B8-32EC-4DB2-B260-85F83CF59623}"/>
              </a:ext>
            </a:extLst>
          </p:cNvPr>
          <p:cNvCxnSpPr>
            <a:cxnSpLocks/>
          </p:cNvCxnSpPr>
          <p:nvPr/>
        </p:nvCxnSpPr>
        <p:spPr>
          <a:xfrm>
            <a:off x="3258000" y="4647600"/>
            <a:ext cx="2592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8753DB-FB6A-CB47-A7A7-D2A58C9F6C4E}"/>
              </a:ext>
            </a:extLst>
          </p:cNvPr>
          <p:cNvCxnSpPr>
            <a:cxnSpLocks/>
          </p:cNvCxnSpPr>
          <p:nvPr/>
        </p:nvCxnSpPr>
        <p:spPr>
          <a:xfrm>
            <a:off x="5886000" y="4647600"/>
            <a:ext cx="1512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E5A814A-F6F3-5545-91C1-98B3D18D7990}"/>
              </a:ext>
            </a:extLst>
          </p:cNvPr>
          <p:cNvCxnSpPr>
            <a:cxnSpLocks/>
          </p:cNvCxnSpPr>
          <p:nvPr/>
        </p:nvCxnSpPr>
        <p:spPr>
          <a:xfrm>
            <a:off x="5328000" y="3773623"/>
            <a:ext cx="504000" cy="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51AAE2-CFEB-4A6E-B0D6-33A184FC2772}"/>
              </a:ext>
            </a:extLst>
          </p:cNvPr>
          <p:cNvCxnSpPr>
            <a:cxnSpLocks/>
          </p:cNvCxnSpPr>
          <p:nvPr/>
        </p:nvCxnSpPr>
        <p:spPr>
          <a:xfrm>
            <a:off x="5886000" y="3772800"/>
            <a:ext cx="1800000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5FADAC6-01F7-8143-870F-514B83647E85}"/>
              </a:ext>
            </a:extLst>
          </p:cNvPr>
          <p:cNvGrpSpPr/>
          <p:nvPr/>
        </p:nvGrpSpPr>
        <p:grpSpPr>
          <a:xfrm>
            <a:off x="6489515" y="3691049"/>
            <a:ext cx="792000" cy="144000"/>
            <a:chOff x="7200000" y="1800000"/>
            <a:chExt cx="792000" cy="1440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16FF6A1-5E23-D545-A565-25B6DDF30082}"/>
                </a:ext>
              </a:extLst>
            </p:cNvPr>
            <p:cNvSpPr/>
            <p:nvPr/>
          </p:nvSpPr>
          <p:spPr>
            <a:xfrm rot="16200000">
              <a:off x="7200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6AD7EC5-36C0-7048-BDB0-03D5FD2865AA}"/>
                </a:ext>
              </a:extLst>
            </p:cNvPr>
            <p:cNvSpPr/>
            <p:nvPr/>
          </p:nvSpPr>
          <p:spPr>
            <a:xfrm rot="16200000">
              <a:off x="7416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9F6662D-1C19-AB42-B72F-562C2726BE39}"/>
                </a:ext>
              </a:extLst>
            </p:cNvPr>
            <p:cNvSpPr/>
            <p:nvPr/>
          </p:nvSpPr>
          <p:spPr>
            <a:xfrm rot="16200000">
              <a:off x="7632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6058BD-FF9C-0A4F-8578-171F6BE6C77C}"/>
                </a:ext>
              </a:extLst>
            </p:cNvPr>
            <p:cNvSpPr/>
            <p:nvPr/>
          </p:nvSpPr>
          <p:spPr>
            <a:xfrm rot="16200000">
              <a:off x="7848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9A41A37-C08F-4423-94A5-C4745DF03F36}"/>
              </a:ext>
            </a:extLst>
          </p:cNvPr>
          <p:cNvSpPr txBox="1"/>
          <p:nvPr/>
        </p:nvSpPr>
        <p:spPr>
          <a:xfrm>
            <a:off x="5468741" y="3981363"/>
            <a:ext cx="99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F996EE54-3159-4005-BE32-39E62FE3A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23" y="3013699"/>
            <a:ext cx="611251" cy="61125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EC456BFD-F76E-4C9D-826B-EFAFE7F909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32" y="2863594"/>
            <a:ext cx="915429" cy="91542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1296BF40-C593-4E20-9E85-0C08321BD7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" y="2618235"/>
            <a:ext cx="611251" cy="61125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604CEAC-BA0D-4014-915A-4E57C83597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1" y="2882575"/>
            <a:ext cx="915429" cy="915429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3E93968-A74C-4CD5-915E-FEA1047FCA21}"/>
              </a:ext>
            </a:extLst>
          </p:cNvPr>
          <p:cNvGrpSpPr/>
          <p:nvPr/>
        </p:nvGrpSpPr>
        <p:grpSpPr>
          <a:xfrm>
            <a:off x="1574272" y="4588196"/>
            <a:ext cx="792000" cy="144000"/>
            <a:chOff x="3663835" y="3283373"/>
            <a:chExt cx="792000" cy="144000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39D2350-12CF-4647-B9B1-5BCCF8B0BA46}"/>
                </a:ext>
              </a:extLst>
            </p:cNvPr>
            <p:cNvSpPr/>
            <p:nvPr/>
          </p:nvSpPr>
          <p:spPr>
            <a:xfrm rot="16200000">
              <a:off x="3663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77072EB-AD12-46DD-9D4F-B5E8AD4C3498}"/>
                </a:ext>
              </a:extLst>
            </p:cNvPr>
            <p:cNvSpPr/>
            <p:nvPr/>
          </p:nvSpPr>
          <p:spPr>
            <a:xfrm rot="16200000">
              <a:off x="3879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A63F6F5-2783-453B-8265-A3FF95EC42AB}"/>
                </a:ext>
              </a:extLst>
            </p:cNvPr>
            <p:cNvSpPr/>
            <p:nvPr/>
          </p:nvSpPr>
          <p:spPr>
            <a:xfrm rot="16200000">
              <a:off x="4095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6A23C13-4677-40F4-90D0-95E7E15460DB}"/>
                </a:ext>
              </a:extLst>
            </p:cNvPr>
            <p:cNvSpPr/>
            <p:nvPr/>
          </p:nvSpPr>
          <p:spPr>
            <a:xfrm rot="16200000">
              <a:off x="4311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7333DE0-7427-45D4-B79F-572409D3771A}"/>
              </a:ext>
            </a:extLst>
          </p:cNvPr>
          <p:cNvGrpSpPr/>
          <p:nvPr/>
        </p:nvGrpSpPr>
        <p:grpSpPr>
          <a:xfrm>
            <a:off x="2620511" y="1935989"/>
            <a:ext cx="792000" cy="144000"/>
            <a:chOff x="7200000" y="1800000"/>
            <a:chExt cx="792000" cy="144000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7CFC3D5-D3A3-4920-8F5C-A4DF123CA5B3}"/>
                </a:ext>
              </a:extLst>
            </p:cNvPr>
            <p:cNvSpPr/>
            <p:nvPr/>
          </p:nvSpPr>
          <p:spPr>
            <a:xfrm rot="16200000">
              <a:off x="7200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CFF385E-CA07-4A75-985B-B06F84E2C8EA}"/>
                </a:ext>
              </a:extLst>
            </p:cNvPr>
            <p:cNvSpPr/>
            <p:nvPr/>
          </p:nvSpPr>
          <p:spPr>
            <a:xfrm rot="16200000">
              <a:off x="7416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BAFC36C-E5B4-40BE-8DD2-A80F1635C295}"/>
                </a:ext>
              </a:extLst>
            </p:cNvPr>
            <p:cNvSpPr/>
            <p:nvPr/>
          </p:nvSpPr>
          <p:spPr>
            <a:xfrm rot="16200000">
              <a:off x="7632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713CAA9-387C-4DE9-B59B-8B809BB44B3D}"/>
                </a:ext>
              </a:extLst>
            </p:cNvPr>
            <p:cNvSpPr/>
            <p:nvPr/>
          </p:nvSpPr>
          <p:spPr>
            <a:xfrm rot="16200000">
              <a:off x="7848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5D55EF2-82FA-4307-A3BA-4584A0406D6B}"/>
              </a:ext>
            </a:extLst>
          </p:cNvPr>
          <p:cNvGrpSpPr/>
          <p:nvPr/>
        </p:nvGrpSpPr>
        <p:grpSpPr>
          <a:xfrm rot="5400000">
            <a:off x="403200" y="2708692"/>
            <a:ext cx="792000" cy="144000"/>
            <a:chOff x="3663835" y="3283373"/>
            <a:chExt cx="792000" cy="14400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9AD935C-931A-4CAB-A589-F4BE30A54DAD}"/>
                </a:ext>
              </a:extLst>
            </p:cNvPr>
            <p:cNvSpPr/>
            <p:nvPr/>
          </p:nvSpPr>
          <p:spPr>
            <a:xfrm rot="16200000">
              <a:off x="3663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E264C3D-45C1-402A-8A93-E1FBBF4CA7E8}"/>
                </a:ext>
              </a:extLst>
            </p:cNvPr>
            <p:cNvSpPr/>
            <p:nvPr/>
          </p:nvSpPr>
          <p:spPr>
            <a:xfrm rot="16200000">
              <a:off x="3879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DAD6F52-30A6-40B9-94A4-249885D25484}"/>
                </a:ext>
              </a:extLst>
            </p:cNvPr>
            <p:cNvSpPr/>
            <p:nvPr/>
          </p:nvSpPr>
          <p:spPr>
            <a:xfrm rot="16200000">
              <a:off x="4095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FBF4357-3AAD-41F0-9EFB-109F2C44AA00}"/>
                </a:ext>
              </a:extLst>
            </p:cNvPr>
            <p:cNvSpPr/>
            <p:nvPr/>
          </p:nvSpPr>
          <p:spPr>
            <a:xfrm rot="16200000">
              <a:off x="4311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Snip Diagonal Corner Rectangle 42">
            <a:extLst>
              <a:ext uri="{FF2B5EF4-FFF2-40B4-BE49-F238E27FC236}">
                <a16:creationId xmlns:a16="http://schemas.microsoft.com/office/drawing/2014/main" id="{FF408377-F53F-42D9-AFCF-BF0578C3CF29}"/>
              </a:ext>
            </a:extLst>
          </p:cNvPr>
          <p:cNvSpPr/>
          <p:nvPr/>
        </p:nvSpPr>
        <p:spPr>
          <a:xfrm>
            <a:off x="1729274" y="3178800"/>
            <a:ext cx="1584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7048FE1-9545-42A0-AA0A-EE0351870EA0}"/>
              </a:ext>
            </a:extLst>
          </p:cNvPr>
          <p:cNvSpPr txBox="1"/>
          <p:nvPr/>
        </p:nvSpPr>
        <p:spPr>
          <a:xfrm>
            <a:off x="1516350" y="3142800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ISP agent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1E093F4-2FD4-4446-9E44-41931D8FA4D2}"/>
              </a:ext>
            </a:extLst>
          </p:cNvPr>
          <p:cNvCxnSpPr>
            <a:cxnSpLocks/>
          </p:cNvCxnSpPr>
          <p:nvPr/>
        </p:nvCxnSpPr>
        <p:spPr>
          <a:xfrm>
            <a:off x="1983600" y="3628800"/>
            <a:ext cx="0" cy="954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DB12D50-5505-430A-A559-4C53A07ECB04}"/>
              </a:ext>
            </a:extLst>
          </p:cNvPr>
          <p:cNvSpPr txBox="1"/>
          <p:nvPr/>
        </p:nvSpPr>
        <p:spPr>
          <a:xfrm>
            <a:off x="2408757" y="4003200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60600AA-EAD4-495F-8D8B-494443BDEF00}"/>
              </a:ext>
            </a:extLst>
          </p:cNvPr>
          <p:cNvCxnSpPr>
            <a:cxnSpLocks/>
          </p:cNvCxnSpPr>
          <p:nvPr/>
        </p:nvCxnSpPr>
        <p:spPr>
          <a:xfrm>
            <a:off x="3052511" y="3632400"/>
            <a:ext cx="0" cy="468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Snip Diagonal Corner Rectangle 42">
            <a:extLst>
              <a:ext uri="{FF2B5EF4-FFF2-40B4-BE49-F238E27FC236}">
                <a16:creationId xmlns:a16="http://schemas.microsoft.com/office/drawing/2014/main" id="{90296F67-23B3-4231-B570-52A0E44A6ACC}"/>
              </a:ext>
            </a:extLst>
          </p:cNvPr>
          <p:cNvSpPr/>
          <p:nvPr/>
        </p:nvSpPr>
        <p:spPr>
          <a:xfrm>
            <a:off x="7683948" y="3153605"/>
            <a:ext cx="1598793" cy="805347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793FCC3-3FA9-421F-AE48-5DE89FF14AE0}"/>
              </a:ext>
            </a:extLst>
          </p:cNvPr>
          <p:cNvSpPr txBox="1"/>
          <p:nvPr/>
        </p:nvSpPr>
        <p:spPr>
          <a:xfrm>
            <a:off x="7680929" y="3168610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pic>
        <p:nvPicPr>
          <p:cNvPr id="142" name="Graphic 141">
            <a:extLst>
              <a:ext uri="{FF2B5EF4-FFF2-40B4-BE49-F238E27FC236}">
                <a16:creationId xmlns:a16="http://schemas.microsoft.com/office/drawing/2014/main" id="{12B3612F-66BF-4710-9730-4FB1400561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19458" y="3525450"/>
            <a:ext cx="952500" cy="476250"/>
          </a:xfrm>
          <a:prstGeom prst="rect">
            <a:avLst/>
          </a:prstGeom>
        </p:spPr>
      </p:pic>
      <p:sp>
        <p:nvSpPr>
          <p:cNvPr id="143" name="Snip Diagonal Corner Rectangle 42">
            <a:extLst>
              <a:ext uri="{FF2B5EF4-FFF2-40B4-BE49-F238E27FC236}">
                <a16:creationId xmlns:a16="http://schemas.microsoft.com/office/drawing/2014/main" id="{5B4D4254-DF60-4700-B47E-8C3EF94FAABC}"/>
              </a:ext>
            </a:extLst>
          </p:cNvPr>
          <p:cNvSpPr/>
          <p:nvPr/>
        </p:nvSpPr>
        <p:spPr>
          <a:xfrm>
            <a:off x="7702372" y="4077365"/>
            <a:ext cx="1584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9138C29-7870-4A09-BF79-504BB58889EF}"/>
              </a:ext>
            </a:extLst>
          </p:cNvPr>
          <p:cNvCxnSpPr>
            <a:cxnSpLocks/>
          </p:cNvCxnSpPr>
          <p:nvPr/>
        </p:nvCxnSpPr>
        <p:spPr>
          <a:xfrm>
            <a:off x="8771958" y="3756704"/>
            <a:ext cx="835200" cy="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CA3F090-D905-48F7-A2B0-50232F4559A0}"/>
              </a:ext>
            </a:extLst>
          </p:cNvPr>
          <p:cNvCxnSpPr>
            <a:cxnSpLocks/>
          </p:cNvCxnSpPr>
          <p:nvPr/>
        </p:nvCxnSpPr>
        <p:spPr>
          <a:xfrm>
            <a:off x="9298800" y="4329481"/>
            <a:ext cx="298800" cy="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B190B762-E099-4913-8A99-7302101DF565}"/>
              </a:ext>
            </a:extLst>
          </p:cNvPr>
          <p:cNvCxnSpPr>
            <a:cxnSpLocks/>
          </p:cNvCxnSpPr>
          <p:nvPr/>
        </p:nvCxnSpPr>
        <p:spPr>
          <a:xfrm>
            <a:off x="9567826" y="3756704"/>
            <a:ext cx="0" cy="612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1E7CCA9A-48EF-4ABC-A9B1-207753D70AD0}"/>
              </a:ext>
            </a:extLst>
          </p:cNvPr>
          <p:cNvSpPr txBox="1"/>
          <p:nvPr/>
        </p:nvSpPr>
        <p:spPr>
          <a:xfrm>
            <a:off x="7409634" y="4062704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user agent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51B3136-18D7-4CA0-B128-529254E0507B}"/>
              </a:ext>
            </a:extLst>
          </p:cNvPr>
          <p:cNvSpPr txBox="1"/>
          <p:nvPr/>
        </p:nvSpPr>
        <p:spPr>
          <a:xfrm>
            <a:off x="5398239" y="1311959"/>
            <a:ext cx="6793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✅ compatible with NAT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✅ works despite encryption, asymmetric routing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✅ requires no support from the OTT provider</a:t>
            </a:r>
          </a:p>
        </p:txBody>
      </p:sp>
      <p:sp>
        <p:nvSpPr>
          <p:cNvPr id="84" name="Arrow: Chevron 19">
            <a:extLst>
              <a:ext uri="{FF2B5EF4-FFF2-40B4-BE49-F238E27FC236}">
                <a16:creationId xmlns:a16="http://schemas.microsoft.com/office/drawing/2014/main" id="{AE87D337-26D6-1B4C-853D-7DDA6E99246B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99" name="Arrow: Chevron 22">
            <a:extLst>
              <a:ext uri="{FF2B5EF4-FFF2-40B4-BE49-F238E27FC236}">
                <a16:creationId xmlns:a16="http://schemas.microsoft.com/office/drawing/2014/main" id="{CC939D51-755F-844F-B48B-2656054B5216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02" name="Arrow: Chevron 22">
            <a:extLst>
              <a:ext uri="{FF2B5EF4-FFF2-40B4-BE49-F238E27FC236}">
                <a16:creationId xmlns:a16="http://schemas.microsoft.com/office/drawing/2014/main" id="{2672FDD5-7C75-5F4E-891E-611FD9433F39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04" name="Arrow: Pentagon 20">
            <a:extLst>
              <a:ext uri="{FF2B5EF4-FFF2-40B4-BE49-F238E27FC236}">
                <a16:creationId xmlns:a16="http://schemas.microsoft.com/office/drawing/2014/main" id="{AAB6281C-C17E-0143-A295-2E7D441FE92C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17" name="Arrow: Chevron 21">
            <a:extLst>
              <a:ext uri="{FF2B5EF4-FFF2-40B4-BE49-F238E27FC236}">
                <a16:creationId xmlns:a16="http://schemas.microsoft.com/office/drawing/2014/main" id="{2623509E-7B46-9A4B-9985-55C06A25E5D1}"/>
              </a:ext>
            </a:extLst>
          </p:cNvPr>
          <p:cNvSpPr/>
          <p:nvPr/>
        </p:nvSpPr>
        <p:spPr>
          <a:xfrm>
            <a:off x="3967200" y="36000"/>
            <a:ext cx="1475999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18" name="Arrow: Chevron 16">
            <a:extLst>
              <a:ext uri="{FF2B5EF4-FFF2-40B4-BE49-F238E27FC236}">
                <a16:creationId xmlns:a16="http://schemas.microsoft.com/office/drawing/2014/main" id="{6FEC358E-AF0E-AD4C-9B04-EF5F7325A454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129" name="Arrow: Pentagon 20">
            <a:extLst>
              <a:ext uri="{FF2B5EF4-FFF2-40B4-BE49-F238E27FC236}">
                <a16:creationId xmlns:a16="http://schemas.microsoft.com/office/drawing/2014/main" id="{BC8A8280-FB9C-5547-BD5F-1FF286813B40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Arrow: Pentagon 15">
            <a:extLst>
              <a:ext uri="{FF2B5EF4-FFF2-40B4-BE49-F238E27FC236}">
                <a16:creationId xmlns:a16="http://schemas.microsoft.com/office/drawing/2014/main" id="{2A54B8E7-EA15-854D-9A26-21D4FEA84B6C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Arrow: Pentagon 20">
            <a:extLst>
              <a:ext uri="{FF2B5EF4-FFF2-40B4-BE49-F238E27FC236}">
                <a16:creationId xmlns:a16="http://schemas.microsoft.com/office/drawing/2014/main" id="{F2870B05-94D6-6348-9893-90DF5AD4CAE6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Arrow: Pentagon 15">
            <a:extLst>
              <a:ext uri="{FF2B5EF4-FFF2-40B4-BE49-F238E27FC236}">
                <a16:creationId xmlns:a16="http://schemas.microsoft.com/office/drawing/2014/main" id="{0A2F899F-1867-ED42-A6BF-9E757CC21DC6}"/>
              </a:ext>
            </a:extLst>
          </p:cNvPr>
          <p:cNvSpPr/>
          <p:nvPr/>
        </p:nvSpPr>
        <p:spPr>
          <a:xfrm>
            <a:off x="367199" y="360000"/>
            <a:ext cx="5076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ooter Placeholder 42">
            <a:extLst>
              <a:ext uri="{FF2B5EF4-FFF2-40B4-BE49-F238E27FC236}">
                <a16:creationId xmlns:a16="http://schemas.microsoft.com/office/drawing/2014/main" id="{131F7A61-EF26-9642-9864-58CD81939071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43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DE935EE-AF6D-EB4A-A103-35FA6306C89D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19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Arrow: Chevron 22">
            <a:extLst>
              <a:ext uri="{FF2B5EF4-FFF2-40B4-BE49-F238E27FC236}">
                <a16:creationId xmlns:a16="http://schemas.microsoft.com/office/drawing/2014/main" id="{45F354D5-C271-7644-844E-10451EAE9A3F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0" name="Arrow: Chevron 22">
            <a:extLst>
              <a:ext uri="{FF2B5EF4-FFF2-40B4-BE49-F238E27FC236}">
                <a16:creationId xmlns:a16="http://schemas.microsoft.com/office/drawing/2014/main" id="{F711FA13-40DA-6F45-830B-8F0957EF6963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1" name="Arrow: Pentagon 20">
            <a:extLst>
              <a:ext uri="{FF2B5EF4-FFF2-40B4-BE49-F238E27FC236}">
                <a16:creationId xmlns:a16="http://schemas.microsoft.com/office/drawing/2014/main" id="{E3C758A8-4BC3-9E45-8343-903A3EFCDEE7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2" name="Arrow: Chevron 21">
            <a:extLst>
              <a:ext uri="{FF2B5EF4-FFF2-40B4-BE49-F238E27FC236}">
                <a16:creationId xmlns:a16="http://schemas.microsoft.com/office/drawing/2014/main" id="{ABDF0A49-2B0B-DF42-BAE6-2C2EE19B30A8}"/>
              </a:ext>
            </a:extLst>
          </p:cNvPr>
          <p:cNvSpPr/>
          <p:nvPr/>
        </p:nvSpPr>
        <p:spPr>
          <a:xfrm>
            <a:off x="5443200" y="36000"/>
            <a:ext cx="2268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3" name="Arrow: Chevron 16">
            <a:extLst>
              <a:ext uri="{FF2B5EF4-FFF2-40B4-BE49-F238E27FC236}">
                <a16:creationId xmlns:a16="http://schemas.microsoft.com/office/drawing/2014/main" id="{DF46A504-2DC2-144D-B27A-9163BF83F341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14" name="Arrow: Chevron 18">
            <a:extLst>
              <a:ext uri="{FF2B5EF4-FFF2-40B4-BE49-F238E27FC236}">
                <a16:creationId xmlns:a16="http://schemas.microsoft.com/office/drawing/2014/main" id="{A5A3B670-228E-524A-9EF8-8AB52A836DF5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6" name="Arrow: Pentagon 20">
            <a:extLst>
              <a:ext uri="{FF2B5EF4-FFF2-40B4-BE49-F238E27FC236}">
                <a16:creationId xmlns:a16="http://schemas.microsoft.com/office/drawing/2014/main" id="{E1C42C7A-68A8-0648-9F02-775247029566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row: Pentagon 15">
            <a:extLst>
              <a:ext uri="{FF2B5EF4-FFF2-40B4-BE49-F238E27FC236}">
                <a16:creationId xmlns:a16="http://schemas.microsoft.com/office/drawing/2014/main" id="{49D5A23E-E1C3-2944-8898-5010EEB60D70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Pentagon 20">
            <a:extLst>
              <a:ext uri="{FF2B5EF4-FFF2-40B4-BE49-F238E27FC236}">
                <a16:creationId xmlns:a16="http://schemas.microsoft.com/office/drawing/2014/main" id="{DECA3129-F2B7-9446-BCE7-592E80061ABA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Pentagon 15">
            <a:extLst>
              <a:ext uri="{FF2B5EF4-FFF2-40B4-BE49-F238E27FC236}">
                <a16:creationId xmlns:a16="http://schemas.microsoft.com/office/drawing/2014/main" id="{C189F915-6784-4242-A504-51423650C9BA}"/>
              </a:ext>
            </a:extLst>
          </p:cNvPr>
          <p:cNvSpPr/>
          <p:nvPr/>
        </p:nvSpPr>
        <p:spPr>
          <a:xfrm>
            <a:off x="367200" y="360000"/>
            <a:ext cx="583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0CD4F71-EF26-6A42-8812-7DB358647031}"/>
              </a:ext>
            </a:extLst>
          </p:cNvPr>
          <p:cNvSpPr txBox="1">
            <a:spLocks/>
          </p:cNvSpPr>
          <p:nvPr/>
        </p:nvSpPr>
        <p:spPr>
          <a:xfrm>
            <a:off x="0" y="129600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C3B7C2CC-DEE7-7647-A4B0-71D25ED07B86}"/>
              </a:ext>
            </a:extLst>
          </p:cNvPr>
          <p:cNvSpPr txBox="1">
            <a:spLocks/>
          </p:cNvSpPr>
          <p:nvPr/>
        </p:nvSpPr>
        <p:spPr>
          <a:xfrm>
            <a:off x="0" y="1725770"/>
            <a:ext cx="12192000" cy="1715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Is IQN feasible?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oter Placeholder 42">
            <a:extLst>
              <a:ext uri="{FF2B5EF4-FFF2-40B4-BE49-F238E27FC236}">
                <a16:creationId xmlns:a16="http://schemas.microsoft.com/office/drawing/2014/main" id="{12AD02D2-6801-9B4D-96AB-10B613302B96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3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D22EBC7-763E-C849-8CD9-9848D35F41FF}"/>
              </a:ext>
            </a:extLst>
          </p:cNvPr>
          <p:cNvSpPr txBox="1">
            <a:spLocks/>
          </p:cNvSpPr>
          <p:nvPr/>
        </p:nvSpPr>
        <p:spPr>
          <a:xfrm>
            <a:off x="0" y="1725770"/>
            <a:ext cx="12192000" cy="1715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Why do Internet service providers (ISPs) struggle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with quality of experience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management?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DE935EE-AF6D-EB4A-A103-35FA6306C89D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2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Footer Placeholder 42">
            <a:extLst>
              <a:ext uri="{FF2B5EF4-FFF2-40B4-BE49-F238E27FC236}">
                <a16:creationId xmlns:a16="http://schemas.microsoft.com/office/drawing/2014/main" id="{40E1C798-09C8-014E-9D57-251C67414266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Pentagon 15">
            <a:extLst>
              <a:ext uri="{FF2B5EF4-FFF2-40B4-BE49-F238E27FC236}">
                <a16:creationId xmlns:a16="http://schemas.microsoft.com/office/drawing/2014/main" id="{319959DD-07F0-5743-973D-291D24302531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6" name="Arrow: Chevron 16">
            <a:extLst>
              <a:ext uri="{FF2B5EF4-FFF2-40B4-BE49-F238E27FC236}">
                <a16:creationId xmlns:a16="http://schemas.microsoft.com/office/drawing/2014/main" id="{02C6B8A3-3F85-3A4C-899E-0B99C72BE74F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10" name="Arrow: Chevron 18">
            <a:extLst>
              <a:ext uri="{FF2B5EF4-FFF2-40B4-BE49-F238E27FC236}">
                <a16:creationId xmlns:a16="http://schemas.microsoft.com/office/drawing/2014/main" id="{2AD1F74F-29CE-374D-8D07-EA97069B1B5D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1" name="Arrow: Chevron 19">
            <a:extLst>
              <a:ext uri="{FF2B5EF4-FFF2-40B4-BE49-F238E27FC236}">
                <a16:creationId xmlns:a16="http://schemas.microsoft.com/office/drawing/2014/main" id="{B728D32A-ED0D-BA41-A71D-FC8E8A100925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2" name="Arrow: Chevron 22">
            <a:extLst>
              <a:ext uri="{FF2B5EF4-FFF2-40B4-BE49-F238E27FC236}">
                <a16:creationId xmlns:a16="http://schemas.microsoft.com/office/drawing/2014/main" id="{989E1FE8-ED34-794F-B06E-5BA51F81E5F6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3" name="Arrow: Chevron 22">
            <a:extLst>
              <a:ext uri="{FF2B5EF4-FFF2-40B4-BE49-F238E27FC236}">
                <a16:creationId xmlns:a16="http://schemas.microsoft.com/office/drawing/2014/main" id="{CB78D5F3-54BC-724D-B6B2-0CE02637CB6D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7" name="Arrow: Pentagon 20">
            <a:extLst>
              <a:ext uri="{FF2B5EF4-FFF2-40B4-BE49-F238E27FC236}">
                <a16:creationId xmlns:a16="http://schemas.microsoft.com/office/drawing/2014/main" id="{05825390-50CD-154B-8188-3E4B873025F5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Pentagon 15">
            <a:extLst>
              <a:ext uri="{FF2B5EF4-FFF2-40B4-BE49-F238E27FC236}">
                <a16:creationId xmlns:a16="http://schemas.microsoft.com/office/drawing/2014/main" id="{E1A855FF-701E-5A43-B339-46AE746DF5E1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row: Pentagon 20">
            <a:extLst>
              <a:ext uri="{FF2B5EF4-FFF2-40B4-BE49-F238E27FC236}">
                <a16:creationId xmlns:a16="http://schemas.microsoft.com/office/drawing/2014/main" id="{CAD8BC86-7104-DE4E-9ACA-2450E03D9C05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rrow: Pentagon 15">
            <a:extLst>
              <a:ext uri="{FF2B5EF4-FFF2-40B4-BE49-F238E27FC236}">
                <a16:creationId xmlns:a16="http://schemas.microsoft.com/office/drawing/2014/main" id="{2B0A8D87-1B20-9B48-BAF2-F2E2AA4ED63D}"/>
              </a:ext>
            </a:extLst>
          </p:cNvPr>
          <p:cNvSpPr/>
          <p:nvPr/>
        </p:nvSpPr>
        <p:spPr>
          <a:xfrm>
            <a:off x="367201" y="360000"/>
            <a:ext cx="1656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4EDFF0EB-469C-4B4A-887D-991BE57BB8C3}"/>
              </a:ext>
            </a:extLst>
          </p:cNvPr>
          <p:cNvSpPr txBox="1">
            <a:spLocks/>
          </p:cNvSpPr>
          <p:nvPr/>
        </p:nvSpPr>
        <p:spPr>
          <a:xfrm>
            <a:off x="0" y="129600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367589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CE3D449A-4F32-49CF-B772-1450F92108BA}"/>
              </a:ext>
            </a:extLst>
          </p:cNvPr>
          <p:cNvSpPr/>
          <p:nvPr/>
        </p:nvSpPr>
        <p:spPr>
          <a:xfrm>
            <a:off x="10395030" y="4806000"/>
            <a:ext cx="1080000" cy="360000"/>
          </a:xfrm>
          <a:prstGeom prst="rect">
            <a:avLst/>
          </a:prstGeom>
          <a:solidFill>
            <a:srgbClr val="00B05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42A3C-F560-4D7C-AB47-96717CE79B1F}"/>
              </a:ext>
            </a:extLst>
          </p:cNvPr>
          <p:cNvSpPr/>
          <p:nvPr/>
        </p:nvSpPr>
        <p:spPr>
          <a:xfrm>
            <a:off x="7988661" y="4806793"/>
            <a:ext cx="1080000" cy="360000"/>
          </a:xfrm>
          <a:prstGeom prst="rect">
            <a:avLst/>
          </a:prstGeom>
          <a:solidFill>
            <a:srgbClr val="0070C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C56E0B-588E-4651-AF05-7AB8D77E10E9}"/>
              </a:ext>
            </a:extLst>
          </p:cNvPr>
          <p:cNvSpPr txBox="1"/>
          <p:nvPr/>
        </p:nvSpPr>
        <p:spPr>
          <a:xfrm>
            <a:off x="138838" y="1191880"/>
            <a:ext cx="12192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OTT service: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signal: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video stall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OTT client’s interactive feature: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autoplay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Inducing a distinctive packet pattern: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toggle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autoplay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even times (4 toggles) with short intervals (5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periodically repeat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while a stall persists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Inferring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from server-to-client packet timing: ● ●     ● ● ● ● ● ● ● ● ● ● ● ●      ● 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identify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candidate packets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(size: 1,180 – 1,288 bytes)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apply two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sliding windows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over packet arrivals to detect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stall start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F6AAB1F-E28F-9BB9-BCA9-A8C8F422D37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DA730-EEB9-3F74-1E04-BCF8057292E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706FFF5-53CB-B464-E373-05FC1235EEE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0D32E3-2BF8-C3A4-1359-8B6F3DE3016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C0928F6-B92D-9993-8741-0735CC41571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1D30D98-6EBD-D7B8-A6B5-482CDAA6C8E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BFB3460-BC43-6592-2575-03C1778C438C}"/>
              </a:ext>
            </a:extLst>
          </p:cNvPr>
          <p:cNvSpPr txBox="1">
            <a:spLocks/>
          </p:cNvSpPr>
          <p:nvPr/>
        </p:nvSpPr>
        <p:spPr>
          <a:xfrm>
            <a:off x="632467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2F1B89C-CAE3-C4DD-8F47-08C6F11ADFAE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6E4D0BF-1CD3-259E-AE67-5C339E5AB4D5}"/>
              </a:ext>
            </a:extLst>
          </p:cNvPr>
          <p:cNvSpPr txBox="1">
            <a:spLocks/>
          </p:cNvSpPr>
          <p:nvPr/>
        </p:nvSpPr>
        <p:spPr>
          <a:xfrm>
            <a:off x="0" y="572419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IQN Instantiation in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YouStall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04ECF5DC-8B66-3C13-15A6-2E6D58B35111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FFB36C55-9985-4155-AA55-1CBC7CB4115F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20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48BA87A3-5E1A-42D6-B942-7DAFA677C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332827" y="2572096"/>
            <a:ext cx="952500" cy="47625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D0F8893-CAE4-4608-AA3A-85A2495EF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2827" y="3181250"/>
            <a:ext cx="952500" cy="47625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D2FA79A8-2332-4EB3-B983-C3CD7E1CD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411652" y="3179975"/>
            <a:ext cx="952500" cy="47625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C557066-17BA-491D-AEC7-5AC22DDFA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0477" y="3179975"/>
            <a:ext cx="952500" cy="47625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E4FA077F-CB44-415C-9158-AA9DE3EB6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571652" y="3179975"/>
            <a:ext cx="952500" cy="476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3EF6DD-76F0-4831-874D-DDF0246D1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56" y="1092105"/>
            <a:ext cx="915090" cy="9150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CFDD7B3-D609-44A3-B95D-B1544DC6245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645" y="1874411"/>
            <a:ext cx="674513" cy="679010"/>
          </a:xfrm>
          <a:prstGeom prst="rect">
            <a:avLst/>
          </a:prstGeom>
        </p:spPr>
      </p:pic>
      <p:sp>
        <p:nvSpPr>
          <p:cNvPr id="39" name="Arrow: Chevron 22">
            <a:extLst>
              <a:ext uri="{FF2B5EF4-FFF2-40B4-BE49-F238E27FC236}">
                <a16:creationId xmlns:a16="http://schemas.microsoft.com/office/drawing/2014/main" id="{B7DE6E52-D58D-F64B-8C80-626F15167E1D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40" name="Arrow: Chevron 22">
            <a:extLst>
              <a:ext uri="{FF2B5EF4-FFF2-40B4-BE49-F238E27FC236}">
                <a16:creationId xmlns:a16="http://schemas.microsoft.com/office/drawing/2014/main" id="{6AACD2B1-E8BF-6F43-AD79-16F74B65064C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41" name="Arrow: Pentagon 20">
            <a:extLst>
              <a:ext uri="{FF2B5EF4-FFF2-40B4-BE49-F238E27FC236}">
                <a16:creationId xmlns:a16="http://schemas.microsoft.com/office/drawing/2014/main" id="{988713EE-49AE-E14D-8F87-5904419FBC00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2" name="Arrow: Chevron 21">
            <a:extLst>
              <a:ext uri="{FF2B5EF4-FFF2-40B4-BE49-F238E27FC236}">
                <a16:creationId xmlns:a16="http://schemas.microsoft.com/office/drawing/2014/main" id="{6537955C-CD4C-0C42-A367-E1BC02929D5A}"/>
              </a:ext>
            </a:extLst>
          </p:cNvPr>
          <p:cNvSpPr/>
          <p:nvPr/>
        </p:nvSpPr>
        <p:spPr>
          <a:xfrm>
            <a:off x="5443200" y="36000"/>
            <a:ext cx="2268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3" name="Arrow: Chevron 16">
            <a:extLst>
              <a:ext uri="{FF2B5EF4-FFF2-40B4-BE49-F238E27FC236}">
                <a16:creationId xmlns:a16="http://schemas.microsoft.com/office/drawing/2014/main" id="{BA0DD7A5-F8F0-4945-864E-CE9DE8762EE5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45" name="Arrow: Chevron 18">
            <a:extLst>
              <a:ext uri="{FF2B5EF4-FFF2-40B4-BE49-F238E27FC236}">
                <a16:creationId xmlns:a16="http://schemas.microsoft.com/office/drawing/2014/main" id="{25CF9564-FFDE-514F-A8DA-780EC7757E21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6" name="Arrow: Pentagon 20">
            <a:extLst>
              <a:ext uri="{FF2B5EF4-FFF2-40B4-BE49-F238E27FC236}">
                <a16:creationId xmlns:a16="http://schemas.microsoft.com/office/drawing/2014/main" id="{227F82AA-BED7-2242-9356-B7B65AA941B7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rrow: Pentagon 15">
            <a:extLst>
              <a:ext uri="{FF2B5EF4-FFF2-40B4-BE49-F238E27FC236}">
                <a16:creationId xmlns:a16="http://schemas.microsoft.com/office/drawing/2014/main" id="{F42D8545-8E9F-3240-B98D-D9982D44E23F}"/>
              </a:ext>
            </a:extLst>
          </p:cNvPr>
          <p:cNvSpPr/>
          <p:nvPr/>
        </p:nvSpPr>
        <p:spPr>
          <a:xfrm>
            <a:off x="367200" y="360000"/>
            <a:ext cx="6588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42">
            <a:extLst>
              <a:ext uri="{FF2B5EF4-FFF2-40B4-BE49-F238E27FC236}">
                <a16:creationId xmlns:a16="http://schemas.microsoft.com/office/drawing/2014/main" id="{92F27000-D3AC-7949-BCB9-9CC0CECBE44B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51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descr="Laptop with solid fill">
            <a:extLst>
              <a:ext uri="{FF2B5EF4-FFF2-40B4-BE49-F238E27FC236}">
                <a16:creationId xmlns:a16="http://schemas.microsoft.com/office/drawing/2014/main" id="{FFFA7CCF-711D-4E40-9292-0182DC8EE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828" y="1548000"/>
            <a:ext cx="2232000" cy="2232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9C56E0B-588E-4651-AF05-7AB8D77E10E9}"/>
              </a:ext>
            </a:extLst>
          </p:cNvPr>
          <p:cNvSpPr txBox="1"/>
          <p:nvPr/>
        </p:nvSpPr>
        <p:spPr>
          <a:xfrm>
            <a:off x="138838" y="1191881"/>
            <a:ext cx="117935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Recognition of YouTube’s spinning icon in periodic screenshots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F25431-7F37-42D0-BB2E-77FE5E331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6" y="2138163"/>
            <a:ext cx="1302063" cy="827942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CF6AAB1F-E28F-9BB9-BCA9-A8C8F422D37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DA730-EEB9-3F74-1E04-BCF8057292E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706FFF5-53CB-B464-E373-05FC1235EEE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0D32E3-2BF8-C3A4-1359-8B6F3DE3016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C0928F6-B92D-9993-8741-0735CC41571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1D30D98-6EBD-D7B8-A6B5-482CDAA6C8E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BFB3460-BC43-6592-2575-03C1778C438C}"/>
              </a:ext>
            </a:extLst>
          </p:cNvPr>
          <p:cNvSpPr txBox="1">
            <a:spLocks/>
          </p:cNvSpPr>
          <p:nvPr/>
        </p:nvSpPr>
        <p:spPr>
          <a:xfrm>
            <a:off x="1473922" y="14046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2F1B89C-CAE3-C4DD-8F47-08C6F11ADFAE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6E4D0BF-1CD3-259E-AE67-5C339E5AB4D5}"/>
              </a:ext>
            </a:extLst>
          </p:cNvPr>
          <p:cNvSpPr txBox="1">
            <a:spLocks/>
          </p:cNvSpPr>
          <p:nvPr/>
        </p:nvSpPr>
        <p:spPr>
          <a:xfrm>
            <a:off x="0" y="572419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Stall Detection by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YouStall’s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User Agent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04ECF5DC-8B66-3C13-15A6-2E6D58B35111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FFB36C55-9985-4155-AA55-1CBC7CB4115F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21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2" name="Graphic 41" descr="Laptop with solid fill">
            <a:extLst>
              <a:ext uri="{FF2B5EF4-FFF2-40B4-BE49-F238E27FC236}">
                <a16:creationId xmlns:a16="http://schemas.microsoft.com/office/drawing/2014/main" id="{F7D97FC9-CF07-420C-B8DE-81A377E48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1828" y="1548000"/>
            <a:ext cx="2232000" cy="2232000"/>
          </a:xfrm>
          <a:prstGeom prst="rect">
            <a:avLst/>
          </a:prstGeom>
        </p:spPr>
      </p:pic>
      <p:pic>
        <p:nvPicPr>
          <p:cNvPr id="43" name="Graphic 42" descr="Laptop with solid fill">
            <a:extLst>
              <a:ext uri="{FF2B5EF4-FFF2-40B4-BE49-F238E27FC236}">
                <a16:creationId xmlns:a16="http://schemas.microsoft.com/office/drawing/2014/main" id="{7ED612D8-2564-4E3E-9239-A74756E52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1828" y="1548000"/>
            <a:ext cx="2232000" cy="2232000"/>
          </a:xfrm>
          <a:prstGeom prst="rect">
            <a:avLst/>
          </a:prstGeom>
        </p:spPr>
      </p:pic>
      <p:pic>
        <p:nvPicPr>
          <p:cNvPr id="45" name="Graphic 44" descr="Laptop with solid fill">
            <a:extLst>
              <a:ext uri="{FF2B5EF4-FFF2-40B4-BE49-F238E27FC236}">
                <a16:creationId xmlns:a16="http://schemas.microsoft.com/office/drawing/2014/main" id="{C555743B-EF75-4E02-A200-A7B8C85B1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1828" y="1548000"/>
            <a:ext cx="2232000" cy="2232000"/>
          </a:xfrm>
          <a:prstGeom prst="rect">
            <a:avLst/>
          </a:prstGeom>
        </p:spPr>
      </p:pic>
      <p:pic>
        <p:nvPicPr>
          <p:cNvPr id="46" name="Graphic 45" descr="Laptop with solid fill">
            <a:extLst>
              <a:ext uri="{FF2B5EF4-FFF2-40B4-BE49-F238E27FC236}">
                <a16:creationId xmlns:a16="http://schemas.microsoft.com/office/drawing/2014/main" id="{CD6EC5E4-D873-47F9-9FE3-E1D3E81EA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1828" y="1548000"/>
            <a:ext cx="2232000" cy="2232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545F70F-2BDE-49A8-93E1-485D8F373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00" y="2138400"/>
            <a:ext cx="1302063" cy="82794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5E9E3B9-C02B-4B31-AFDB-D36D64C80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95" y="2138400"/>
            <a:ext cx="1302063" cy="82794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584D1E0-A585-4BA5-9F73-F51245AAC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600" y="2138400"/>
            <a:ext cx="1302063" cy="82794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828BE57-62C9-4B55-892A-8D44B1963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600" y="2138400"/>
            <a:ext cx="1302063" cy="8279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AD3ADEE-B926-4B94-9063-743129901F6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374" y="2212629"/>
            <a:ext cx="674513" cy="67901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B4B42E0-95EC-455F-957D-3B66CD088A5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369" y="2212629"/>
            <a:ext cx="674513" cy="6790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A312B41-EB0A-40C7-8C5B-B5D0C0DD8A4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359" y="2208495"/>
            <a:ext cx="674513" cy="67901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369190-DA15-4B91-8099-161CB0B0BE0E}"/>
              </a:ext>
            </a:extLst>
          </p:cNvPr>
          <p:cNvCxnSpPr>
            <a:cxnSpLocks/>
          </p:cNvCxnSpPr>
          <p:nvPr/>
        </p:nvCxnSpPr>
        <p:spPr>
          <a:xfrm flipH="1">
            <a:off x="313828" y="4680000"/>
            <a:ext cx="11520000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4DEA9BE-E470-4850-9E58-0B084DE74921}"/>
              </a:ext>
            </a:extLst>
          </p:cNvPr>
          <p:cNvSpPr txBox="1"/>
          <p:nvPr/>
        </p:nvSpPr>
        <p:spPr>
          <a:xfrm>
            <a:off x="3282443" y="3312000"/>
            <a:ext cx="75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stall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0BD3D87-BB03-4B53-B6EB-135264F27EF8}"/>
              </a:ext>
            </a:extLst>
          </p:cNvPr>
          <p:cNvSpPr txBox="1"/>
          <p:nvPr/>
        </p:nvSpPr>
        <p:spPr>
          <a:xfrm>
            <a:off x="5623200" y="3312000"/>
            <a:ext cx="75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stall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CFB86D6-610C-4C88-BF11-0630EC4ADD06}"/>
              </a:ext>
            </a:extLst>
          </p:cNvPr>
          <p:cNvSpPr txBox="1"/>
          <p:nvPr/>
        </p:nvSpPr>
        <p:spPr>
          <a:xfrm>
            <a:off x="7963200" y="3312000"/>
            <a:ext cx="75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stall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9F17D47-E483-4F9C-81A7-E9C266573BF9}"/>
              </a:ext>
            </a:extLst>
          </p:cNvPr>
          <p:cNvSpPr txBox="1"/>
          <p:nvPr/>
        </p:nvSpPr>
        <p:spPr>
          <a:xfrm>
            <a:off x="11363184" y="4837968"/>
            <a:ext cx="791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656033E-02FF-4947-84B9-7487455991E5}"/>
              </a:ext>
            </a:extLst>
          </p:cNvPr>
          <p:cNvCxnSpPr>
            <a:cxnSpLocks/>
          </p:cNvCxnSpPr>
          <p:nvPr/>
        </p:nvCxnSpPr>
        <p:spPr>
          <a:xfrm flipH="1">
            <a:off x="3690000" y="4536000"/>
            <a:ext cx="0" cy="28800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A131E3D-8293-44C6-BA24-D642282B1530}"/>
              </a:ext>
            </a:extLst>
          </p:cNvPr>
          <p:cNvCxnSpPr>
            <a:cxnSpLocks/>
          </p:cNvCxnSpPr>
          <p:nvPr/>
        </p:nvCxnSpPr>
        <p:spPr>
          <a:xfrm flipH="1">
            <a:off x="6030000" y="4536000"/>
            <a:ext cx="0" cy="28800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D2AE9C9-3F89-4A1E-9AC3-0BA6817CAF7F}"/>
              </a:ext>
            </a:extLst>
          </p:cNvPr>
          <p:cNvCxnSpPr>
            <a:cxnSpLocks/>
          </p:cNvCxnSpPr>
          <p:nvPr/>
        </p:nvCxnSpPr>
        <p:spPr>
          <a:xfrm flipH="1">
            <a:off x="10710000" y="4536000"/>
            <a:ext cx="0" cy="28800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1B7B084-861B-4E65-AE37-DFE2DF37C097}"/>
              </a:ext>
            </a:extLst>
          </p:cNvPr>
          <p:cNvCxnSpPr>
            <a:cxnSpLocks/>
          </p:cNvCxnSpPr>
          <p:nvPr/>
        </p:nvCxnSpPr>
        <p:spPr>
          <a:xfrm flipH="1">
            <a:off x="8370000" y="4536000"/>
            <a:ext cx="0" cy="28800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D9B7CC9-C105-42C6-9CD0-5EB79B01EDA8}"/>
              </a:ext>
            </a:extLst>
          </p:cNvPr>
          <p:cNvCxnSpPr>
            <a:cxnSpLocks/>
          </p:cNvCxnSpPr>
          <p:nvPr/>
        </p:nvCxnSpPr>
        <p:spPr>
          <a:xfrm flipH="1">
            <a:off x="1350000" y="4536000"/>
            <a:ext cx="0" cy="28800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4C93445-6DF9-41F6-8D19-B5E138C63718}"/>
              </a:ext>
            </a:extLst>
          </p:cNvPr>
          <p:cNvCxnSpPr>
            <a:cxnSpLocks/>
          </p:cNvCxnSpPr>
          <p:nvPr/>
        </p:nvCxnSpPr>
        <p:spPr>
          <a:xfrm>
            <a:off x="3690000" y="3744000"/>
            <a:ext cx="0" cy="720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82AFB5C-EEAC-4B01-89EA-0AD1305F469E}"/>
              </a:ext>
            </a:extLst>
          </p:cNvPr>
          <p:cNvCxnSpPr>
            <a:cxnSpLocks/>
          </p:cNvCxnSpPr>
          <p:nvPr/>
        </p:nvCxnSpPr>
        <p:spPr>
          <a:xfrm>
            <a:off x="6030000" y="3744000"/>
            <a:ext cx="0" cy="720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B65F493-A180-4C84-9B6F-91DEB263FF1E}"/>
              </a:ext>
            </a:extLst>
          </p:cNvPr>
          <p:cNvCxnSpPr>
            <a:cxnSpLocks/>
          </p:cNvCxnSpPr>
          <p:nvPr/>
        </p:nvCxnSpPr>
        <p:spPr>
          <a:xfrm>
            <a:off x="8370000" y="3744000"/>
            <a:ext cx="0" cy="720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53DEB97-2490-4C7D-A257-1090E690F675}"/>
              </a:ext>
            </a:extLst>
          </p:cNvPr>
          <p:cNvSpPr txBox="1"/>
          <p:nvPr/>
        </p:nvSpPr>
        <p:spPr>
          <a:xfrm>
            <a:off x="122275" y="5021753"/>
            <a:ext cx="11793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🔄 Alternative: YouTube’s Stats for Nerds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BC9C3BA-973B-4448-BD0A-62B76EEDA101}"/>
              </a:ext>
            </a:extLst>
          </p:cNvPr>
          <p:cNvSpPr txBox="1"/>
          <p:nvPr/>
        </p:nvSpPr>
        <p:spPr>
          <a:xfrm>
            <a:off x="122727" y="5974228"/>
            <a:ext cx="10296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YouStall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code available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https://github.com/Leo-rojo/IQN_YouStall_Code_CloudNet_2024</a:t>
            </a:r>
            <a:endParaRPr lang="en-US" sz="17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35BC894-C17D-4EC1-B1E8-0EA3F20602A5}"/>
              </a:ext>
            </a:extLst>
          </p:cNvPr>
          <p:cNvSpPr txBox="1"/>
          <p:nvPr/>
        </p:nvSpPr>
        <p:spPr>
          <a:xfrm>
            <a:off x="763491" y="3312000"/>
            <a:ext cx="118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stall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5D52096-FB86-4335-B812-40502B0E23C4}"/>
              </a:ext>
            </a:extLst>
          </p:cNvPr>
          <p:cNvSpPr txBox="1"/>
          <p:nvPr/>
        </p:nvSpPr>
        <p:spPr>
          <a:xfrm>
            <a:off x="10123200" y="3312000"/>
            <a:ext cx="118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stall</a:t>
            </a:r>
          </a:p>
        </p:txBody>
      </p:sp>
      <p:sp>
        <p:nvSpPr>
          <p:cNvPr id="70" name="Arrow: Chevron 22">
            <a:extLst>
              <a:ext uri="{FF2B5EF4-FFF2-40B4-BE49-F238E27FC236}">
                <a16:creationId xmlns:a16="http://schemas.microsoft.com/office/drawing/2014/main" id="{5B712088-D885-874F-B6B5-2D100192B9F1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71" name="Arrow: Chevron 22">
            <a:extLst>
              <a:ext uri="{FF2B5EF4-FFF2-40B4-BE49-F238E27FC236}">
                <a16:creationId xmlns:a16="http://schemas.microsoft.com/office/drawing/2014/main" id="{6C897089-A4A4-7F48-8799-D2ACFCD0A7C4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72" name="Arrow: Pentagon 20">
            <a:extLst>
              <a:ext uri="{FF2B5EF4-FFF2-40B4-BE49-F238E27FC236}">
                <a16:creationId xmlns:a16="http://schemas.microsoft.com/office/drawing/2014/main" id="{ACE9697D-33CE-B745-A9D3-3FFD9714C9B1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73" name="Arrow: Chevron 21">
            <a:extLst>
              <a:ext uri="{FF2B5EF4-FFF2-40B4-BE49-F238E27FC236}">
                <a16:creationId xmlns:a16="http://schemas.microsoft.com/office/drawing/2014/main" id="{B57DF090-6CAF-1846-B074-A1903C276859}"/>
              </a:ext>
            </a:extLst>
          </p:cNvPr>
          <p:cNvSpPr/>
          <p:nvPr/>
        </p:nvSpPr>
        <p:spPr>
          <a:xfrm>
            <a:off x="5443200" y="36000"/>
            <a:ext cx="2268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74" name="Arrow: Chevron 16">
            <a:extLst>
              <a:ext uri="{FF2B5EF4-FFF2-40B4-BE49-F238E27FC236}">
                <a16:creationId xmlns:a16="http://schemas.microsoft.com/office/drawing/2014/main" id="{BE7E9E4B-483F-144C-8823-2819CCCBC0F3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75" name="Arrow: Chevron 18">
            <a:extLst>
              <a:ext uri="{FF2B5EF4-FFF2-40B4-BE49-F238E27FC236}">
                <a16:creationId xmlns:a16="http://schemas.microsoft.com/office/drawing/2014/main" id="{439BDDBB-CB90-8E47-A9AE-D868EC011CC4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76" name="Arrow: Pentagon 20">
            <a:extLst>
              <a:ext uri="{FF2B5EF4-FFF2-40B4-BE49-F238E27FC236}">
                <a16:creationId xmlns:a16="http://schemas.microsoft.com/office/drawing/2014/main" id="{F26E57CE-0187-834A-87A9-D2C0FEEEB078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Arrow: Pentagon 15">
            <a:extLst>
              <a:ext uri="{FF2B5EF4-FFF2-40B4-BE49-F238E27FC236}">
                <a16:creationId xmlns:a16="http://schemas.microsoft.com/office/drawing/2014/main" id="{62869A84-7F96-B549-8086-8A6E885F5694}"/>
              </a:ext>
            </a:extLst>
          </p:cNvPr>
          <p:cNvSpPr/>
          <p:nvPr/>
        </p:nvSpPr>
        <p:spPr>
          <a:xfrm>
            <a:off x="367200" y="360000"/>
            <a:ext cx="7343999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Footer Placeholder 42">
            <a:extLst>
              <a:ext uri="{FF2B5EF4-FFF2-40B4-BE49-F238E27FC236}">
                <a16:creationId xmlns:a16="http://schemas.microsoft.com/office/drawing/2014/main" id="{CF74A871-3FBD-6541-816F-B3FEB8E27A50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77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DE935EE-AF6D-EB4A-A103-35FA6306C89D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22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Arrow: Chevron 22">
            <a:extLst>
              <a:ext uri="{FF2B5EF4-FFF2-40B4-BE49-F238E27FC236}">
                <a16:creationId xmlns:a16="http://schemas.microsoft.com/office/drawing/2014/main" id="{7D8FAD02-0EEE-E848-8F24-2D56CB92BFDE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0" name="Arrow: Pentagon 20">
            <a:extLst>
              <a:ext uri="{FF2B5EF4-FFF2-40B4-BE49-F238E27FC236}">
                <a16:creationId xmlns:a16="http://schemas.microsoft.com/office/drawing/2014/main" id="{B17CF839-22C9-5145-8EBE-128E6A9297AA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1" name="Arrow: Chevron 21">
            <a:extLst>
              <a:ext uri="{FF2B5EF4-FFF2-40B4-BE49-F238E27FC236}">
                <a16:creationId xmlns:a16="http://schemas.microsoft.com/office/drawing/2014/main" id="{82626C5C-FF71-3546-9CA9-7F8B2469FF89}"/>
              </a:ext>
            </a:extLst>
          </p:cNvPr>
          <p:cNvSpPr/>
          <p:nvPr/>
        </p:nvSpPr>
        <p:spPr>
          <a:xfrm>
            <a:off x="7711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2" name="Arrow: Chevron 16">
            <a:extLst>
              <a:ext uri="{FF2B5EF4-FFF2-40B4-BE49-F238E27FC236}">
                <a16:creationId xmlns:a16="http://schemas.microsoft.com/office/drawing/2014/main" id="{845AE00F-A626-754C-B3F6-1287B0ADDC2D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13" name="Arrow: Chevron 18">
            <a:extLst>
              <a:ext uri="{FF2B5EF4-FFF2-40B4-BE49-F238E27FC236}">
                <a16:creationId xmlns:a16="http://schemas.microsoft.com/office/drawing/2014/main" id="{59339FB4-E366-5943-B175-7396B8EA6FD5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4" name="Arrow: Chevron 19">
            <a:extLst>
              <a:ext uri="{FF2B5EF4-FFF2-40B4-BE49-F238E27FC236}">
                <a16:creationId xmlns:a16="http://schemas.microsoft.com/office/drawing/2014/main" id="{E8A50B5E-AEA5-104E-AE3B-636E5B046AFB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5" name="Arrow: Pentagon 20">
            <a:extLst>
              <a:ext uri="{FF2B5EF4-FFF2-40B4-BE49-F238E27FC236}">
                <a16:creationId xmlns:a16="http://schemas.microsoft.com/office/drawing/2014/main" id="{D714E3F3-0DE0-CF4F-83F0-1E12DC220082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05E49866-0DE2-5442-96E0-E33491F70EED}"/>
              </a:ext>
            </a:extLst>
          </p:cNvPr>
          <p:cNvSpPr/>
          <p:nvPr/>
        </p:nvSpPr>
        <p:spPr>
          <a:xfrm>
            <a:off x="367199" y="360000"/>
            <a:ext cx="76356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E60E5367-4489-4842-B19D-FA38404863F4}"/>
              </a:ext>
            </a:extLst>
          </p:cNvPr>
          <p:cNvSpPr txBox="1">
            <a:spLocks/>
          </p:cNvSpPr>
          <p:nvPr/>
        </p:nvSpPr>
        <p:spPr>
          <a:xfrm>
            <a:off x="0" y="129600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70E5152-3EA5-D44A-8A44-5F0499422562}"/>
              </a:ext>
            </a:extLst>
          </p:cNvPr>
          <p:cNvSpPr txBox="1">
            <a:spLocks/>
          </p:cNvSpPr>
          <p:nvPr/>
        </p:nvSpPr>
        <p:spPr>
          <a:xfrm>
            <a:off x="0" y="1725770"/>
            <a:ext cx="12192000" cy="1715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Is IQN effective in our prototype?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oter Placeholder 42">
            <a:extLst>
              <a:ext uri="{FF2B5EF4-FFF2-40B4-BE49-F238E27FC236}">
                <a16:creationId xmlns:a16="http://schemas.microsoft.com/office/drawing/2014/main" id="{B8D0A83C-8D46-4C4F-92F6-9A3FAD33BCA7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22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2743C296-F655-4C25-B81A-E28B8FD244CA}"/>
              </a:ext>
            </a:extLst>
          </p:cNvPr>
          <p:cNvSpPr/>
          <p:nvPr/>
        </p:nvSpPr>
        <p:spPr>
          <a:xfrm>
            <a:off x="2415408" y="1656000"/>
            <a:ext cx="2412000" cy="7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7938C0A-6708-4D34-A77E-0148C35EEF14}"/>
              </a:ext>
            </a:extLst>
          </p:cNvPr>
          <p:cNvSpPr/>
          <p:nvPr/>
        </p:nvSpPr>
        <p:spPr>
          <a:xfrm>
            <a:off x="7043716" y="1656000"/>
            <a:ext cx="2160000" cy="7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Graphic 71" descr="Laptop with solid fill">
            <a:extLst>
              <a:ext uri="{FF2B5EF4-FFF2-40B4-BE49-F238E27FC236}">
                <a16:creationId xmlns:a16="http://schemas.microsoft.com/office/drawing/2014/main" id="{5069B206-6707-47AE-A34A-C5C3E83AE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5552" y="469553"/>
            <a:ext cx="3524643" cy="41295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70378F5-DAD0-43CC-B621-918F3046E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2962" y="1126522"/>
            <a:ext cx="2238021" cy="2291293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BD5E0E4-CB9B-721B-73FE-CFC5C2DBA0F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859F7BB-BD97-2B3F-E8CC-7076329CC87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BFD8335-2238-0427-BD50-FA237BB51E0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88D2C74-7C41-F4E1-9672-7B6044B1E89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20C651-5DB5-B432-BBD9-9CA13099689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3DD7D2F-81A2-86CE-7260-49697C11DB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39A0AE2-61A4-7154-EC2D-94567AFB65A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36B09151-42B0-A994-8115-67C4D2C1D7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B62011E3-0EC0-A7EB-4AA9-F094ADCA3A1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0737ACE8-FA34-3378-5EB6-53AA940C6C7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10C801D-1519-FF35-E63F-BC4728BE9AF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DC04D9A-B930-6F67-0A8B-983178EDF02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B2A910A-584C-B73D-2CAD-B5C8F6EA661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597F45D-06AD-F461-0B75-356EE86D61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EBAA25E-4153-029F-6C7E-EDEFBFAB84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9E3DADC6-E108-A1C4-36C7-14D67F9F163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717B9D7-28C5-080E-115D-DAF76A744D3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D51BCC05-9ACF-D98D-9366-0362B2CA0B2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46E04D6E-7A2B-6139-EEDB-58B67BCC5540}"/>
              </a:ext>
            </a:extLst>
          </p:cNvPr>
          <p:cNvSpPr txBox="1">
            <a:spLocks/>
          </p:cNvSpPr>
          <p:nvPr/>
        </p:nvSpPr>
        <p:spPr>
          <a:xfrm>
            <a:off x="0" y="53541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Experimental Topology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407284-8D64-420F-8C17-DCC60E4BE590}"/>
              </a:ext>
            </a:extLst>
          </p:cNvPr>
          <p:cNvSpPr txBox="1"/>
          <p:nvPr/>
        </p:nvSpPr>
        <p:spPr>
          <a:xfrm>
            <a:off x="356805" y="3645020"/>
            <a:ext cx="117935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End-user device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➜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runs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YouStall’s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user agent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Amazon Elastic Compute Cloud (EC2) instance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➜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emulates an ISP and hosts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YouStall’s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ISP agent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➜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tunnels user traffic over OpenVPN before sending it over the public Internet</a:t>
            </a: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371B3896-978B-4FCC-A441-68EBBD90F032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lide Number Placeholder 8">
            <a:extLst>
              <a:ext uri="{FF2B5EF4-FFF2-40B4-BE49-F238E27FC236}">
                <a16:creationId xmlns:a16="http://schemas.microsoft.com/office/drawing/2014/main" id="{5ACB3C9B-E3F6-45F1-A4E1-1D789C5EC3E6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CC484727-2D21-4CEB-AA4A-C121E5659ED8}"/>
              </a:ext>
            </a:extLst>
          </p:cNvPr>
          <p:cNvSpPr txBox="1">
            <a:spLocks/>
          </p:cNvSpPr>
          <p:nvPr/>
        </p:nvSpPr>
        <p:spPr>
          <a:xfrm>
            <a:off x="9227289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669645F-2302-4BE9-857E-926DA15C68B5}"/>
              </a:ext>
            </a:extLst>
          </p:cNvPr>
          <p:cNvSpPr txBox="1"/>
          <p:nvPr/>
        </p:nvSpPr>
        <p:spPr>
          <a:xfrm>
            <a:off x="4895375" y="3428086"/>
            <a:ext cx="234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EC2, Frankfurt</a:t>
            </a:r>
          </a:p>
        </p:txBody>
      </p:sp>
      <p:sp>
        <p:nvSpPr>
          <p:cNvPr id="57" name="Rounded Rectangle 33">
            <a:extLst>
              <a:ext uri="{FF2B5EF4-FFF2-40B4-BE49-F238E27FC236}">
                <a16:creationId xmlns:a16="http://schemas.microsoft.com/office/drawing/2014/main" id="{21679B7F-F365-46BC-8785-3BF95DCB3EC0}"/>
              </a:ext>
            </a:extLst>
          </p:cNvPr>
          <p:cNvSpPr/>
          <p:nvPr/>
        </p:nvSpPr>
        <p:spPr>
          <a:xfrm>
            <a:off x="2124000" y="1754891"/>
            <a:ext cx="7340400" cy="54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36848B6-151E-4219-95CC-0E95E30AD438}"/>
              </a:ext>
            </a:extLst>
          </p:cNvPr>
          <p:cNvSpPr txBox="1"/>
          <p:nvPr/>
        </p:nvSpPr>
        <p:spPr>
          <a:xfrm>
            <a:off x="7341802" y="2417343"/>
            <a:ext cx="15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OpenVPN</a:t>
            </a:r>
          </a:p>
        </p:txBody>
      </p:sp>
      <p:sp>
        <p:nvSpPr>
          <p:cNvPr id="56" name="Slide Number Placeholder 8">
            <a:extLst>
              <a:ext uri="{FF2B5EF4-FFF2-40B4-BE49-F238E27FC236}">
                <a16:creationId xmlns:a16="http://schemas.microsoft.com/office/drawing/2014/main" id="{4B366320-1481-46E0-B882-8F52BE13C33A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23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ECFB174-CDE9-4994-A6EA-D824D8F546CA}"/>
              </a:ext>
            </a:extLst>
          </p:cNvPr>
          <p:cNvSpPr txBox="1"/>
          <p:nvPr/>
        </p:nvSpPr>
        <p:spPr>
          <a:xfrm>
            <a:off x="8767514" y="3703480"/>
            <a:ext cx="352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device, Madrid</a:t>
            </a:r>
          </a:p>
        </p:txBody>
      </p:sp>
      <p:sp>
        <p:nvSpPr>
          <p:cNvPr id="64" name="Snip Diagonal Corner Rectangle 42">
            <a:extLst>
              <a:ext uri="{FF2B5EF4-FFF2-40B4-BE49-F238E27FC236}">
                <a16:creationId xmlns:a16="http://schemas.microsoft.com/office/drawing/2014/main" id="{363D0BFA-FF91-4FA8-99B1-5E36B3E333E2}"/>
              </a:ext>
            </a:extLst>
          </p:cNvPr>
          <p:cNvSpPr/>
          <p:nvPr/>
        </p:nvSpPr>
        <p:spPr>
          <a:xfrm>
            <a:off x="9478013" y="1633326"/>
            <a:ext cx="1598793" cy="805347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Snip Diagonal Corner Rectangle 42">
            <a:extLst>
              <a:ext uri="{FF2B5EF4-FFF2-40B4-BE49-F238E27FC236}">
                <a16:creationId xmlns:a16="http://schemas.microsoft.com/office/drawing/2014/main" id="{A4FF03CC-B453-4A4B-A5C5-E81CDD21769F}"/>
              </a:ext>
            </a:extLst>
          </p:cNvPr>
          <p:cNvSpPr/>
          <p:nvPr/>
        </p:nvSpPr>
        <p:spPr>
          <a:xfrm>
            <a:off x="9496437" y="2557086"/>
            <a:ext cx="1584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D0AD48-0957-4327-8B8B-EB8D420BB32A}"/>
              </a:ext>
            </a:extLst>
          </p:cNvPr>
          <p:cNvCxnSpPr>
            <a:cxnSpLocks/>
          </p:cNvCxnSpPr>
          <p:nvPr/>
        </p:nvCxnSpPr>
        <p:spPr>
          <a:xfrm>
            <a:off x="11098800" y="2236425"/>
            <a:ext cx="334800" cy="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29E4342-8004-4E8A-825E-C370A7023DEA}"/>
              </a:ext>
            </a:extLst>
          </p:cNvPr>
          <p:cNvCxnSpPr>
            <a:cxnSpLocks/>
          </p:cNvCxnSpPr>
          <p:nvPr/>
        </p:nvCxnSpPr>
        <p:spPr>
          <a:xfrm>
            <a:off x="11098800" y="2809202"/>
            <a:ext cx="298800" cy="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2A130E9-E1F6-4D34-AF14-88C0EB41DAEE}"/>
              </a:ext>
            </a:extLst>
          </p:cNvPr>
          <p:cNvCxnSpPr>
            <a:cxnSpLocks/>
          </p:cNvCxnSpPr>
          <p:nvPr/>
        </p:nvCxnSpPr>
        <p:spPr>
          <a:xfrm>
            <a:off x="11397600" y="2236425"/>
            <a:ext cx="0" cy="612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84F91D5-7F40-437C-BE0B-3E2BEB35B659}"/>
              </a:ext>
            </a:extLst>
          </p:cNvPr>
          <p:cNvSpPr txBox="1"/>
          <p:nvPr/>
        </p:nvSpPr>
        <p:spPr>
          <a:xfrm>
            <a:off x="9203699" y="2542425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user agent</a:t>
            </a:r>
          </a:p>
        </p:txBody>
      </p:sp>
      <p:sp>
        <p:nvSpPr>
          <p:cNvPr id="73" name="Snip Diagonal Corner Rectangle 40">
            <a:extLst>
              <a:ext uri="{FF2B5EF4-FFF2-40B4-BE49-F238E27FC236}">
                <a16:creationId xmlns:a16="http://schemas.microsoft.com/office/drawing/2014/main" id="{75461850-3330-4B28-B616-423A2BB8BB32}"/>
              </a:ext>
            </a:extLst>
          </p:cNvPr>
          <p:cNvSpPr/>
          <p:nvPr/>
        </p:nvSpPr>
        <p:spPr>
          <a:xfrm>
            <a:off x="420661" y="1634672"/>
            <a:ext cx="1684800" cy="8064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L-Shape 73">
            <a:extLst>
              <a:ext uri="{FF2B5EF4-FFF2-40B4-BE49-F238E27FC236}">
                <a16:creationId xmlns:a16="http://schemas.microsoft.com/office/drawing/2014/main" id="{71346EC5-8740-4C30-AF86-DE0A21B9A2FA}"/>
              </a:ext>
            </a:extLst>
          </p:cNvPr>
          <p:cNvSpPr/>
          <p:nvPr/>
        </p:nvSpPr>
        <p:spPr>
          <a:xfrm rot="10800000">
            <a:off x="162329" y="1438116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13D00D-C4EB-457D-850C-B2A2B5820916}"/>
              </a:ext>
            </a:extLst>
          </p:cNvPr>
          <p:cNvSpPr txBox="1"/>
          <p:nvPr/>
        </p:nvSpPr>
        <p:spPr>
          <a:xfrm>
            <a:off x="222073" y="1634033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YouTube server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1B0BC54-9D0C-430F-A82C-B86FE7EFEE6F}"/>
              </a:ext>
            </a:extLst>
          </p:cNvPr>
          <p:cNvSpPr txBox="1"/>
          <p:nvPr/>
        </p:nvSpPr>
        <p:spPr>
          <a:xfrm>
            <a:off x="379973" y="2636924"/>
            <a:ext cx="17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3E0803-FF79-4B64-A495-DB6B1A7E02D7}"/>
              </a:ext>
            </a:extLst>
          </p:cNvPr>
          <p:cNvSpPr txBox="1"/>
          <p:nvPr/>
        </p:nvSpPr>
        <p:spPr>
          <a:xfrm>
            <a:off x="9201789" y="1619762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YouTube client</a:t>
            </a:r>
          </a:p>
        </p:txBody>
      </p:sp>
      <p:sp>
        <p:nvSpPr>
          <p:cNvPr id="78" name="Snip Diagonal Corner Rectangle 42">
            <a:extLst>
              <a:ext uri="{FF2B5EF4-FFF2-40B4-BE49-F238E27FC236}">
                <a16:creationId xmlns:a16="http://schemas.microsoft.com/office/drawing/2014/main" id="{FF5FC19A-6394-4D29-82E5-1C86D9FCFF2F}"/>
              </a:ext>
            </a:extLst>
          </p:cNvPr>
          <p:cNvSpPr/>
          <p:nvPr/>
        </p:nvSpPr>
        <p:spPr>
          <a:xfrm>
            <a:off x="5199292" y="2559010"/>
            <a:ext cx="1584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A0F001F-8FB0-42DE-8CBC-204DC8EEC668}"/>
              </a:ext>
            </a:extLst>
          </p:cNvPr>
          <p:cNvSpPr txBox="1"/>
          <p:nvPr/>
        </p:nvSpPr>
        <p:spPr>
          <a:xfrm>
            <a:off x="4986368" y="2523010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ISP agent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855501F-0E96-4F0F-B5AF-045022902BCC}"/>
              </a:ext>
            </a:extLst>
          </p:cNvPr>
          <p:cNvCxnSpPr>
            <a:cxnSpLocks/>
          </p:cNvCxnSpPr>
          <p:nvPr/>
        </p:nvCxnSpPr>
        <p:spPr>
          <a:xfrm>
            <a:off x="6987600" y="2152882"/>
            <a:ext cx="24948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20922E2-EA26-4B91-B856-E28CB9D9FBAA}"/>
              </a:ext>
            </a:extLst>
          </p:cNvPr>
          <p:cNvCxnSpPr>
            <a:cxnSpLocks/>
          </p:cNvCxnSpPr>
          <p:nvPr/>
        </p:nvCxnSpPr>
        <p:spPr>
          <a:xfrm>
            <a:off x="2124000" y="2157663"/>
            <a:ext cx="5004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37B27EF-63F5-4D54-BED9-14EEEE8CA833}"/>
              </a:ext>
            </a:extLst>
          </p:cNvPr>
          <p:cNvGrpSpPr/>
          <p:nvPr/>
        </p:nvGrpSpPr>
        <p:grpSpPr>
          <a:xfrm>
            <a:off x="5852641" y="2083859"/>
            <a:ext cx="792000" cy="144000"/>
            <a:chOff x="3663835" y="3283373"/>
            <a:chExt cx="792000" cy="14400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7205CAD-189F-4F24-806D-DE1DC0DB961C}"/>
                </a:ext>
              </a:extLst>
            </p:cNvPr>
            <p:cNvSpPr/>
            <p:nvPr/>
          </p:nvSpPr>
          <p:spPr>
            <a:xfrm rot="16200000">
              <a:off x="3663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6FF6263-BCC4-42D2-8957-FE9A2F060FCC}"/>
                </a:ext>
              </a:extLst>
            </p:cNvPr>
            <p:cNvSpPr/>
            <p:nvPr/>
          </p:nvSpPr>
          <p:spPr>
            <a:xfrm rot="16200000">
              <a:off x="3879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C6335DF-9FE9-46AA-A82B-463F7AB633CF}"/>
                </a:ext>
              </a:extLst>
            </p:cNvPr>
            <p:cNvSpPr/>
            <p:nvPr/>
          </p:nvSpPr>
          <p:spPr>
            <a:xfrm rot="16200000">
              <a:off x="4095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30FAE73-0A5A-481D-B774-B21395DCFC3D}"/>
                </a:ext>
              </a:extLst>
            </p:cNvPr>
            <p:cNvSpPr/>
            <p:nvPr/>
          </p:nvSpPr>
          <p:spPr>
            <a:xfrm rot="16200000">
              <a:off x="4311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507345E-6FA0-43A6-9C2B-E284C499A4A8}"/>
              </a:ext>
            </a:extLst>
          </p:cNvPr>
          <p:cNvCxnSpPr>
            <a:cxnSpLocks/>
          </p:cNvCxnSpPr>
          <p:nvPr/>
        </p:nvCxnSpPr>
        <p:spPr>
          <a:xfrm>
            <a:off x="2123999" y="1917473"/>
            <a:ext cx="5004000" cy="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0A03BC7-7AAA-46C0-90FC-D9F1C3EF3023}"/>
              </a:ext>
            </a:extLst>
          </p:cNvPr>
          <p:cNvCxnSpPr>
            <a:cxnSpLocks/>
          </p:cNvCxnSpPr>
          <p:nvPr/>
        </p:nvCxnSpPr>
        <p:spPr>
          <a:xfrm>
            <a:off x="6958800" y="1916377"/>
            <a:ext cx="2520000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D3F06B0-BBB3-491A-968E-5E28BA39AB6C}"/>
              </a:ext>
            </a:extLst>
          </p:cNvPr>
          <p:cNvGrpSpPr/>
          <p:nvPr/>
        </p:nvGrpSpPr>
        <p:grpSpPr>
          <a:xfrm>
            <a:off x="7634921" y="1834626"/>
            <a:ext cx="792000" cy="144000"/>
            <a:chOff x="7200000" y="1800000"/>
            <a:chExt cx="792000" cy="14400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0E958A9-7A9E-4CA3-9A36-8E90282C2DB1}"/>
                </a:ext>
              </a:extLst>
            </p:cNvPr>
            <p:cNvSpPr/>
            <p:nvPr/>
          </p:nvSpPr>
          <p:spPr>
            <a:xfrm rot="16200000">
              <a:off x="7200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906D5BB-0555-42C0-8D89-11B9261877D6}"/>
                </a:ext>
              </a:extLst>
            </p:cNvPr>
            <p:cNvSpPr/>
            <p:nvPr/>
          </p:nvSpPr>
          <p:spPr>
            <a:xfrm rot="16200000">
              <a:off x="7416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2A11EF4-1847-4A02-A3E4-E1F25009FADF}"/>
                </a:ext>
              </a:extLst>
            </p:cNvPr>
            <p:cNvSpPr/>
            <p:nvPr/>
          </p:nvSpPr>
          <p:spPr>
            <a:xfrm rot="16200000">
              <a:off x="7632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5D93D3B-AB2D-4293-98D0-FC90A0F0D9F4}"/>
                </a:ext>
              </a:extLst>
            </p:cNvPr>
            <p:cNvSpPr/>
            <p:nvPr/>
          </p:nvSpPr>
          <p:spPr>
            <a:xfrm rot="16200000">
              <a:off x="7848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0030F26D-5B9B-4950-AF7D-D5E415796E7A}"/>
              </a:ext>
            </a:extLst>
          </p:cNvPr>
          <p:cNvSpPr txBox="1"/>
          <p:nvPr/>
        </p:nvSpPr>
        <p:spPr>
          <a:xfrm>
            <a:off x="3062762" y="2389923"/>
            <a:ext cx="131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062F99E-E40E-40E4-8CF2-41AF72F59B2A}"/>
              </a:ext>
            </a:extLst>
          </p:cNvPr>
          <p:cNvCxnSpPr>
            <a:cxnSpLocks/>
          </p:cNvCxnSpPr>
          <p:nvPr/>
        </p:nvCxnSpPr>
        <p:spPr>
          <a:xfrm>
            <a:off x="6253595" y="2242800"/>
            <a:ext cx="0" cy="324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Arrow: Chevron 22">
            <a:extLst>
              <a:ext uri="{FF2B5EF4-FFF2-40B4-BE49-F238E27FC236}">
                <a16:creationId xmlns:a16="http://schemas.microsoft.com/office/drawing/2014/main" id="{44DB654B-AED5-BB4D-B860-3C8B34F2A0B3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98" name="Arrow: Pentagon 20">
            <a:extLst>
              <a:ext uri="{FF2B5EF4-FFF2-40B4-BE49-F238E27FC236}">
                <a16:creationId xmlns:a16="http://schemas.microsoft.com/office/drawing/2014/main" id="{58498E01-9B9A-8946-AA39-706209FB4DE3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99" name="Arrow: Chevron 21">
            <a:extLst>
              <a:ext uri="{FF2B5EF4-FFF2-40B4-BE49-F238E27FC236}">
                <a16:creationId xmlns:a16="http://schemas.microsoft.com/office/drawing/2014/main" id="{B162EA23-F04D-494D-977B-BDA228B7468B}"/>
              </a:ext>
            </a:extLst>
          </p:cNvPr>
          <p:cNvSpPr/>
          <p:nvPr/>
        </p:nvSpPr>
        <p:spPr>
          <a:xfrm>
            <a:off x="7711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00" name="Arrow: Chevron 16">
            <a:extLst>
              <a:ext uri="{FF2B5EF4-FFF2-40B4-BE49-F238E27FC236}">
                <a16:creationId xmlns:a16="http://schemas.microsoft.com/office/drawing/2014/main" id="{AD109589-AAF5-604D-97AD-8C384706F931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101" name="Arrow: Chevron 18">
            <a:extLst>
              <a:ext uri="{FF2B5EF4-FFF2-40B4-BE49-F238E27FC236}">
                <a16:creationId xmlns:a16="http://schemas.microsoft.com/office/drawing/2014/main" id="{88FD58ED-A464-994E-B946-B9F76E52D1D2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02" name="Arrow: Chevron 19">
            <a:extLst>
              <a:ext uri="{FF2B5EF4-FFF2-40B4-BE49-F238E27FC236}">
                <a16:creationId xmlns:a16="http://schemas.microsoft.com/office/drawing/2014/main" id="{E519B2B2-862B-AE4A-B9DA-83785D6027A9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03" name="Arrow: Pentagon 20">
            <a:extLst>
              <a:ext uri="{FF2B5EF4-FFF2-40B4-BE49-F238E27FC236}">
                <a16:creationId xmlns:a16="http://schemas.microsoft.com/office/drawing/2014/main" id="{11BB5CF1-D5D1-2442-BA6D-55F756FD48FE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Arrow: Pentagon 15">
            <a:extLst>
              <a:ext uri="{FF2B5EF4-FFF2-40B4-BE49-F238E27FC236}">
                <a16:creationId xmlns:a16="http://schemas.microsoft.com/office/drawing/2014/main" id="{62DEB5AD-94EB-CF43-B82E-AE8AB37224BD}"/>
              </a:ext>
            </a:extLst>
          </p:cNvPr>
          <p:cNvSpPr/>
          <p:nvPr/>
        </p:nvSpPr>
        <p:spPr>
          <a:xfrm>
            <a:off x="367199" y="360000"/>
            <a:ext cx="79308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ooter Placeholder 42">
            <a:extLst>
              <a:ext uri="{FF2B5EF4-FFF2-40B4-BE49-F238E27FC236}">
                <a16:creationId xmlns:a16="http://schemas.microsoft.com/office/drawing/2014/main" id="{4341B45A-6005-FE4C-842C-9E50AC12D807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41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BD5E0E4-CB9B-721B-73FE-CFC5C2DBA0F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859F7BB-BD97-2B3F-E8CC-7076329CC87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BFD8335-2238-0427-BD50-FA237BB51E0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88D2C74-7C41-F4E1-9672-7B6044B1E89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20C651-5DB5-B432-BBD9-9CA13099689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3DD7D2F-81A2-86CE-7260-49697C11DB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39A0AE2-61A4-7154-EC2D-94567AFB65A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36B09151-42B0-A994-8115-67C4D2C1D7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B62011E3-0EC0-A7EB-4AA9-F094ADCA3A1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0737ACE8-FA34-3378-5EB6-53AA940C6C7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10C801D-1519-FF35-E63F-BC4728BE9AF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DC04D9A-B930-6F67-0A8B-983178EDF02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B2A910A-584C-B73D-2CAD-B5C8F6EA661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597F45D-06AD-F461-0B75-356EE86D61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EBAA25E-4153-029F-6C7E-EDEFBFAB84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9E3DADC6-E108-A1C4-36C7-14D67F9F163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717B9D7-28C5-080E-115D-DAF76A744D3B}"/>
              </a:ext>
            </a:extLst>
          </p:cNvPr>
          <p:cNvSpPr txBox="1">
            <a:spLocks/>
          </p:cNvSpPr>
          <p:nvPr/>
        </p:nvSpPr>
        <p:spPr>
          <a:xfrm>
            <a:off x="572244" y="324000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D51BCC05-9ACF-D98D-9366-0362B2CA0B2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46E04D6E-7A2B-6139-EEDB-58B67BCC5540}"/>
              </a:ext>
            </a:extLst>
          </p:cNvPr>
          <p:cNvSpPr txBox="1">
            <a:spLocks/>
          </p:cNvSpPr>
          <p:nvPr/>
        </p:nvSpPr>
        <p:spPr>
          <a:xfrm>
            <a:off x="0" y="53541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Experimental Settings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407284-8D64-420F-8C17-DCC60E4BE590}"/>
              </a:ext>
            </a:extLst>
          </p:cNvPr>
          <p:cNvSpPr txBox="1"/>
          <p:nvPr/>
        </p:nvSpPr>
        <p:spPr>
          <a:xfrm>
            <a:off x="249008" y="1115877"/>
            <a:ext cx="1179357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YouTube Live videos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three genres: news, music, and sports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played automatically in Google Chrome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Stalls 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100 per genre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traffic limited to 1 Mbps using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tcconfig</a:t>
            </a:r>
            <a:endParaRPr lang="en-US" sz="2400" dirty="0">
              <a:effectLst>
                <a:outerShdw blurRad="50800" dist="50800" dir="5400000" algn="ctr" rotWithShape="0">
                  <a:schemeClr val="bg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resolution fixed at 720p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ground truth: tracking via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-spinner tag in Selenium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timelines synchronized with screenshot timelines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Memory and processing overhead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measured using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psutil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371B3896-978B-4FCC-A441-68EBBD90F032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lide Number Placeholder 8">
            <a:extLst>
              <a:ext uri="{FF2B5EF4-FFF2-40B4-BE49-F238E27FC236}">
                <a16:creationId xmlns:a16="http://schemas.microsoft.com/office/drawing/2014/main" id="{5ACB3C9B-E3F6-45F1-A4E1-1D789C5EC3E6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CC484727-2D21-4CEB-AA4A-C121E5659ED8}"/>
              </a:ext>
            </a:extLst>
          </p:cNvPr>
          <p:cNvSpPr txBox="1">
            <a:spLocks/>
          </p:cNvSpPr>
          <p:nvPr/>
        </p:nvSpPr>
        <p:spPr>
          <a:xfrm>
            <a:off x="9227289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lide Number Placeholder 8">
            <a:extLst>
              <a:ext uri="{FF2B5EF4-FFF2-40B4-BE49-F238E27FC236}">
                <a16:creationId xmlns:a16="http://schemas.microsoft.com/office/drawing/2014/main" id="{4B366320-1481-46E0-B882-8F52BE13C33A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24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E46E4-9D63-E84E-9071-74ED2D3E6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318" y="1975835"/>
            <a:ext cx="894724" cy="894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C3CB5EF-8685-8C48-80B8-52149638B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81" y="825052"/>
            <a:ext cx="1099168" cy="1099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1C68C-4A0E-F84A-86B5-6C604069C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5421" y="4273447"/>
            <a:ext cx="783288" cy="81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F50D54-DBF2-B546-AF0D-DC5858B77E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6765" y="3421426"/>
            <a:ext cx="1031830" cy="588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A2031-5948-0A4A-A643-42CD452DF8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6765" y="5449521"/>
            <a:ext cx="1063223" cy="1063223"/>
          </a:xfrm>
          <a:prstGeom prst="rect">
            <a:avLst/>
          </a:prstGeom>
        </p:spPr>
      </p:pic>
      <p:sp>
        <p:nvSpPr>
          <p:cNvPr id="39" name="Arrow: Chevron 22">
            <a:extLst>
              <a:ext uri="{FF2B5EF4-FFF2-40B4-BE49-F238E27FC236}">
                <a16:creationId xmlns:a16="http://schemas.microsoft.com/office/drawing/2014/main" id="{DE696BBB-13F4-F141-9A39-2DA3E155B58C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40" name="Arrow: Pentagon 20">
            <a:extLst>
              <a:ext uri="{FF2B5EF4-FFF2-40B4-BE49-F238E27FC236}">
                <a16:creationId xmlns:a16="http://schemas.microsoft.com/office/drawing/2014/main" id="{CF57C263-8793-EE4B-A396-DBAB0123FC6B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1" name="Arrow: Chevron 21">
            <a:extLst>
              <a:ext uri="{FF2B5EF4-FFF2-40B4-BE49-F238E27FC236}">
                <a16:creationId xmlns:a16="http://schemas.microsoft.com/office/drawing/2014/main" id="{7A987B96-526D-4841-A841-C3F67832B19A}"/>
              </a:ext>
            </a:extLst>
          </p:cNvPr>
          <p:cNvSpPr/>
          <p:nvPr/>
        </p:nvSpPr>
        <p:spPr>
          <a:xfrm>
            <a:off x="7711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46" name="Arrow: Chevron 16">
            <a:extLst>
              <a:ext uri="{FF2B5EF4-FFF2-40B4-BE49-F238E27FC236}">
                <a16:creationId xmlns:a16="http://schemas.microsoft.com/office/drawing/2014/main" id="{96FD391A-49A4-1345-9A0B-355C33EC893F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47" name="Arrow: Chevron 18">
            <a:extLst>
              <a:ext uri="{FF2B5EF4-FFF2-40B4-BE49-F238E27FC236}">
                <a16:creationId xmlns:a16="http://schemas.microsoft.com/office/drawing/2014/main" id="{9898985E-B8F1-C843-AA8A-BB40E6F2A571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8" name="Arrow: Chevron 19">
            <a:extLst>
              <a:ext uri="{FF2B5EF4-FFF2-40B4-BE49-F238E27FC236}">
                <a16:creationId xmlns:a16="http://schemas.microsoft.com/office/drawing/2014/main" id="{E8B01F8E-AD12-7349-A1AD-B44A9AA12852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9" name="Arrow: Pentagon 20">
            <a:extLst>
              <a:ext uri="{FF2B5EF4-FFF2-40B4-BE49-F238E27FC236}">
                <a16:creationId xmlns:a16="http://schemas.microsoft.com/office/drawing/2014/main" id="{8264BFE6-6798-B44F-910F-E186C5E3F5FF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Arrow: Pentagon 15">
            <a:extLst>
              <a:ext uri="{FF2B5EF4-FFF2-40B4-BE49-F238E27FC236}">
                <a16:creationId xmlns:a16="http://schemas.microsoft.com/office/drawing/2014/main" id="{35A2D6DF-FB5A-3541-B9FB-EA74CAA6B1AE}"/>
              </a:ext>
            </a:extLst>
          </p:cNvPr>
          <p:cNvSpPr/>
          <p:nvPr/>
        </p:nvSpPr>
        <p:spPr>
          <a:xfrm>
            <a:off x="367199" y="360000"/>
            <a:ext cx="8226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oter Placeholder 42">
            <a:extLst>
              <a:ext uri="{FF2B5EF4-FFF2-40B4-BE49-F238E27FC236}">
                <a16:creationId xmlns:a16="http://schemas.microsoft.com/office/drawing/2014/main" id="{DAABFCEC-EAFD-6648-9D8F-049F6BBAA46B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63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60A40-EF57-92DD-7E8D-C90CC66C2691}"/>
              </a:ext>
            </a:extLst>
          </p:cNvPr>
          <p:cNvSpPr txBox="1"/>
          <p:nvPr/>
        </p:nvSpPr>
        <p:spPr>
          <a:xfrm>
            <a:off x="547007" y="5653094"/>
            <a:ext cx="1107129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✅ IQN enables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YouStall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accurately detect actual stalls at the ISP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808A2-3574-3713-3D3C-12DA05C737A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7711AC2A-8E34-C26C-99CB-45509F962BE5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21E6056-9AB3-201F-E43E-CA7ACCC4587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BF48C-7215-0BFF-FC9B-96FDDFBEFBE6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D1F20BE-F29A-BF39-1297-DEF0360C783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3F00FF4-9B9C-5EC8-DDF1-A19F582006B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9F96235-2C7D-858D-7D27-35C731A360E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035796A-87D6-6E8F-87BA-D045B5F1B4E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338C0D39-48D2-AC7E-9281-BB4FA33D2CD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860313FD-1C55-0EB4-BF19-AE15321F296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9F224E3F-3237-6FAF-07BF-338B080AA058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EBAE99A6-999D-3665-4D4F-998EBB3CF74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6235CACC-D6B4-F5BA-BF8B-3D6D8AE3612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72823E12-3C5C-DD1B-B017-96C028EFAD3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BC0F81A0-C318-C1D2-F679-F0BBBD2C4E4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C2E8044F-C6D5-3827-6008-F3FCD6D316B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C32D5308-03F7-383B-3A5B-FD642BE70F9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08A45908-C7F1-944E-C901-73DD6CF528D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lide Number Placeholder 8">
            <a:extLst>
              <a:ext uri="{FF2B5EF4-FFF2-40B4-BE49-F238E27FC236}">
                <a16:creationId xmlns:a16="http://schemas.microsoft.com/office/drawing/2014/main" id="{0F57D8D0-E029-1165-BE30-158BFB25B7F9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1BB2AC7C-EC88-F6D5-7943-04A6B2683FC4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53" name="Picture 52" descr="A diagram of a stall&#10;&#10;Description automatically generated with medium confidence">
            <a:extLst>
              <a:ext uri="{FF2B5EF4-FFF2-40B4-BE49-F238E27FC236}">
                <a16:creationId xmlns:a16="http://schemas.microsoft.com/office/drawing/2014/main" id="{CD615C1E-1233-490D-B38C-32DFB486C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25" y="1408091"/>
            <a:ext cx="6351810" cy="3783923"/>
          </a:xfrm>
          <a:prstGeom prst="rect">
            <a:avLst/>
          </a:prstGeom>
        </p:spPr>
      </p:pic>
      <p:sp>
        <p:nvSpPr>
          <p:cNvPr id="54" name="Title 2">
            <a:extLst>
              <a:ext uri="{FF2B5EF4-FFF2-40B4-BE49-F238E27FC236}">
                <a16:creationId xmlns:a16="http://schemas.microsoft.com/office/drawing/2014/main" id="{B5CA0260-EB81-4FB6-998A-0BE99E580756}"/>
              </a:ext>
            </a:extLst>
          </p:cNvPr>
          <p:cNvSpPr txBox="1">
            <a:spLocks/>
          </p:cNvSpPr>
          <p:nvPr/>
        </p:nvSpPr>
        <p:spPr>
          <a:xfrm>
            <a:off x="0" y="542142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Operational Example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E07A007-8A03-4134-BC43-53B6521AD916}"/>
              </a:ext>
            </a:extLst>
          </p:cNvPr>
          <p:cNvSpPr txBox="1"/>
          <p:nvPr/>
        </p:nvSpPr>
        <p:spPr>
          <a:xfrm>
            <a:off x="8613144" y="1432583"/>
            <a:ext cx="33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the end-user device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184617C-7F6C-40F2-B808-42EB051E0BC2}"/>
              </a:ext>
            </a:extLst>
          </p:cNvPr>
          <p:cNvSpPr txBox="1"/>
          <p:nvPr/>
        </p:nvSpPr>
        <p:spPr>
          <a:xfrm>
            <a:off x="8613148" y="2881535"/>
            <a:ext cx="1561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the ISP</a:t>
            </a: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40ABA221-8544-4C02-868D-7DF05C85473F}"/>
              </a:ext>
            </a:extLst>
          </p:cNvPr>
          <p:cNvSpPr/>
          <p:nvPr/>
        </p:nvSpPr>
        <p:spPr>
          <a:xfrm rot="10800000">
            <a:off x="8306184" y="1452128"/>
            <a:ext cx="216000" cy="468000"/>
          </a:xfrm>
          <a:prstGeom prst="leftBracket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 Bracket 57">
            <a:extLst>
              <a:ext uri="{FF2B5EF4-FFF2-40B4-BE49-F238E27FC236}">
                <a16:creationId xmlns:a16="http://schemas.microsoft.com/office/drawing/2014/main" id="{AB53B77D-3AF0-412B-A2A9-6CA70E474633}"/>
              </a:ext>
            </a:extLst>
          </p:cNvPr>
          <p:cNvSpPr/>
          <p:nvPr/>
        </p:nvSpPr>
        <p:spPr>
          <a:xfrm rot="10800000">
            <a:off x="8306184" y="2028128"/>
            <a:ext cx="216000" cy="2232000"/>
          </a:xfrm>
          <a:prstGeom prst="leftBracket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lide Number Placeholder 8">
            <a:extLst>
              <a:ext uri="{FF2B5EF4-FFF2-40B4-BE49-F238E27FC236}">
                <a16:creationId xmlns:a16="http://schemas.microsoft.com/office/drawing/2014/main" id="{0EF90A76-40B7-4DA3-870A-EECE75AD0E15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25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995FE2-3990-D44F-AAD9-D7CF7F239AFF}"/>
              </a:ext>
            </a:extLst>
          </p:cNvPr>
          <p:cNvSpPr txBox="1"/>
          <p:nvPr/>
        </p:nvSpPr>
        <p:spPr>
          <a:xfrm rot="16200000">
            <a:off x="151287" y="2228349"/>
            <a:ext cx="1533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candidate  packet number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88122C9-BA4B-2B48-A5AB-BC503161AB39}"/>
              </a:ext>
            </a:extLst>
          </p:cNvPr>
          <p:cNvCxnSpPr>
            <a:cxnSpLocks/>
          </p:cNvCxnSpPr>
          <p:nvPr/>
        </p:nvCxnSpPr>
        <p:spPr>
          <a:xfrm flipV="1">
            <a:off x="1606319" y="2061675"/>
            <a:ext cx="0" cy="1598400"/>
          </a:xfrm>
          <a:prstGeom prst="straightConnector1">
            <a:avLst/>
          </a:prstGeom>
          <a:ln w="28575">
            <a:headEnd type="none" w="lg" len="lg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Arrow: Chevron 22">
            <a:extLst>
              <a:ext uri="{FF2B5EF4-FFF2-40B4-BE49-F238E27FC236}">
                <a16:creationId xmlns:a16="http://schemas.microsoft.com/office/drawing/2014/main" id="{C32EE803-ACF5-1E40-ADD3-51F01A08333C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2" name="Arrow: Pentagon 20">
            <a:extLst>
              <a:ext uri="{FF2B5EF4-FFF2-40B4-BE49-F238E27FC236}">
                <a16:creationId xmlns:a16="http://schemas.microsoft.com/office/drawing/2014/main" id="{362C646C-994C-1843-97B5-EFF51FDC7B1D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59" name="Arrow: Chevron 21">
            <a:extLst>
              <a:ext uri="{FF2B5EF4-FFF2-40B4-BE49-F238E27FC236}">
                <a16:creationId xmlns:a16="http://schemas.microsoft.com/office/drawing/2014/main" id="{4205F2F9-308B-5C42-8270-3C2C936D2420}"/>
              </a:ext>
            </a:extLst>
          </p:cNvPr>
          <p:cNvSpPr/>
          <p:nvPr/>
        </p:nvSpPr>
        <p:spPr>
          <a:xfrm>
            <a:off x="7711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60" name="Arrow: Chevron 16">
            <a:extLst>
              <a:ext uri="{FF2B5EF4-FFF2-40B4-BE49-F238E27FC236}">
                <a16:creationId xmlns:a16="http://schemas.microsoft.com/office/drawing/2014/main" id="{BAA85980-A5CD-1D47-833F-52D96F942230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61" name="Arrow: Chevron 18">
            <a:extLst>
              <a:ext uri="{FF2B5EF4-FFF2-40B4-BE49-F238E27FC236}">
                <a16:creationId xmlns:a16="http://schemas.microsoft.com/office/drawing/2014/main" id="{68AAEB6B-5B30-6B42-8B4D-DD8C2148E836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62" name="Arrow: Chevron 19">
            <a:extLst>
              <a:ext uri="{FF2B5EF4-FFF2-40B4-BE49-F238E27FC236}">
                <a16:creationId xmlns:a16="http://schemas.microsoft.com/office/drawing/2014/main" id="{F33A0829-B60D-5745-A74A-90C4B38F5EB7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63" name="Arrow: Pentagon 20">
            <a:extLst>
              <a:ext uri="{FF2B5EF4-FFF2-40B4-BE49-F238E27FC236}">
                <a16:creationId xmlns:a16="http://schemas.microsoft.com/office/drawing/2014/main" id="{FA5E742E-DCC5-3642-8981-167E2592A3A0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rrow: Pentagon 15">
            <a:extLst>
              <a:ext uri="{FF2B5EF4-FFF2-40B4-BE49-F238E27FC236}">
                <a16:creationId xmlns:a16="http://schemas.microsoft.com/office/drawing/2014/main" id="{EF7BE8FA-1249-B042-80EA-F2F9B0917BE8}"/>
              </a:ext>
            </a:extLst>
          </p:cNvPr>
          <p:cNvSpPr/>
          <p:nvPr/>
        </p:nvSpPr>
        <p:spPr>
          <a:xfrm>
            <a:off x="367199" y="360000"/>
            <a:ext cx="85176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oter Placeholder 42">
            <a:extLst>
              <a:ext uri="{FF2B5EF4-FFF2-40B4-BE49-F238E27FC236}">
                <a16:creationId xmlns:a16="http://schemas.microsoft.com/office/drawing/2014/main" id="{42DD3F55-0ACB-5F47-950D-6F052BC89892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70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60A40-EF57-92DD-7E8D-C90CC66C2691}"/>
              </a:ext>
            </a:extLst>
          </p:cNvPr>
          <p:cNvSpPr txBox="1"/>
          <p:nvPr/>
        </p:nvSpPr>
        <p:spPr>
          <a:xfrm>
            <a:off x="911666" y="5592472"/>
            <a:ext cx="906448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YouStall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accurately infers stall-duration distributions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808A2-3574-3713-3D3C-12DA05C737A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7711AC2A-8E34-C26C-99CB-45509F962BE5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21E6056-9AB3-201F-E43E-CA7ACCC4587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BF48C-7215-0BFF-FC9B-96FDDFBEFBE6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D1F20BE-F29A-BF39-1297-DEF0360C783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3F00FF4-9B9C-5EC8-DDF1-A19F582006B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9F96235-2C7D-858D-7D27-35C731A360E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035796A-87D6-6E8F-87BA-D045B5F1B4E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338C0D39-48D2-AC7E-9281-BB4FA33D2CD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860313FD-1C55-0EB4-BF19-AE15321F296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9F224E3F-3237-6FAF-07BF-338B080AA058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EBAE99A6-999D-3665-4D4F-998EBB3CF74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6235CACC-D6B4-F5BA-BF8B-3D6D8AE3612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72823E12-3C5C-DD1B-B017-96C028EFAD3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BC0F81A0-C318-C1D2-F679-F0BBBD2C4E4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C2E8044F-C6D5-3827-6008-F3FCD6D316B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C32D5308-03F7-383B-3A5B-FD642BE70F9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08A45908-C7F1-944E-C901-73DD6CF528D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lide Number Placeholder 8">
            <a:extLst>
              <a:ext uri="{FF2B5EF4-FFF2-40B4-BE49-F238E27FC236}">
                <a16:creationId xmlns:a16="http://schemas.microsoft.com/office/drawing/2014/main" id="{0F57D8D0-E029-1165-BE30-158BFB25B7F9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1BB2AC7C-EC88-F6D5-7943-04A6B2683FC4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4" name="Title 2">
            <a:extLst>
              <a:ext uri="{FF2B5EF4-FFF2-40B4-BE49-F238E27FC236}">
                <a16:creationId xmlns:a16="http://schemas.microsoft.com/office/drawing/2014/main" id="{B5CA0260-EB81-4FB6-998A-0BE99E580756}"/>
              </a:ext>
            </a:extLst>
          </p:cNvPr>
          <p:cNvSpPr txBox="1">
            <a:spLocks/>
          </p:cNvSpPr>
          <p:nvPr/>
        </p:nvSpPr>
        <p:spPr>
          <a:xfrm>
            <a:off x="0" y="542142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Duration of Inferred vs. Actual Stalls</a:t>
            </a: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40ABA221-8544-4C02-868D-7DF05C85473F}"/>
              </a:ext>
            </a:extLst>
          </p:cNvPr>
          <p:cNvSpPr/>
          <p:nvPr/>
        </p:nvSpPr>
        <p:spPr>
          <a:xfrm>
            <a:off x="4043275" y="1452128"/>
            <a:ext cx="216000" cy="468000"/>
          </a:xfrm>
          <a:prstGeom prst="leftBracket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 Bracket 57">
            <a:extLst>
              <a:ext uri="{FF2B5EF4-FFF2-40B4-BE49-F238E27FC236}">
                <a16:creationId xmlns:a16="http://schemas.microsoft.com/office/drawing/2014/main" id="{AB53B77D-3AF0-412B-A2A9-6CA70E474633}"/>
              </a:ext>
            </a:extLst>
          </p:cNvPr>
          <p:cNvSpPr/>
          <p:nvPr/>
        </p:nvSpPr>
        <p:spPr>
          <a:xfrm>
            <a:off x="4043275" y="2028128"/>
            <a:ext cx="216000" cy="2232000"/>
          </a:xfrm>
          <a:prstGeom prst="leftBracket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E6A503D-4ED0-4608-9B1B-C28FAFF5B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86" y="1372474"/>
            <a:ext cx="7777357" cy="3869963"/>
          </a:xfrm>
          <a:prstGeom prst="rect">
            <a:avLst/>
          </a:prstGeom>
        </p:spPr>
      </p:pic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2E5DD280-0565-4219-8235-9B734DE157B4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26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3" name="Arrow: Chevron 22">
            <a:extLst>
              <a:ext uri="{FF2B5EF4-FFF2-40B4-BE49-F238E27FC236}">
                <a16:creationId xmlns:a16="http://schemas.microsoft.com/office/drawing/2014/main" id="{5FF615F0-654D-F54A-B152-7BDD9B18F9FA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0" name="Arrow: Pentagon 20">
            <a:extLst>
              <a:ext uri="{FF2B5EF4-FFF2-40B4-BE49-F238E27FC236}">
                <a16:creationId xmlns:a16="http://schemas.microsoft.com/office/drawing/2014/main" id="{3F802C86-B1BD-6B47-BAC3-8126B89C3FAE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51" name="Arrow: Chevron 21">
            <a:extLst>
              <a:ext uri="{FF2B5EF4-FFF2-40B4-BE49-F238E27FC236}">
                <a16:creationId xmlns:a16="http://schemas.microsoft.com/office/drawing/2014/main" id="{1DECA946-6605-5B46-A2C0-320C711294AE}"/>
              </a:ext>
            </a:extLst>
          </p:cNvPr>
          <p:cNvSpPr/>
          <p:nvPr/>
        </p:nvSpPr>
        <p:spPr>
          <a:xfrm>
            <a:off x="7711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2" name="Arrow: Chevron 16">
            <a:extLst>
              <a:ext uri="{FF2B5EF4-FFF2-40B4-BE49-F238E27FC236}">
                <a16:creationId xmlns:a16="http://schemas.microsoft.com/office/drawing/2014/main" id="{36EF8C11-58F0-8146-8E73-CD897D5D2435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53" name="Arrow: Chevron 18">
            <a:extLst>
              <a:ext uri="{FF2B5EF4-FFF2-40B4-BE49-F238E27FC236}">
                <a16:creationId xmlns:a16="http://schemas.microsoft.com/office/drawing/2014/main" id="{015F695C-D497-134E-A205-8FD4476FD6A8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55" name="Arrow: Chevron 19">
            <a:extLst>
              <a:ext uri="{FF2B5EF4-FFF2-40B4-BE49-F238E27FC236}">
                <a16:creationId xmlns:a16="http://schemas.microsoft.com/office/drawing/2014/main" id="{41EC3DDD-769C-9A48-8149-D8D31D931DD6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56" name="Arrow: Pentagon 20">
            <a:extLst>
              <a:ext uri="{FF2B5EF4-FFF2-40B4-BE49-F238E27FC236}">
                <a16:creationId xmlns:a16="http://schemas.microsoft.com/office/drawing/2014/main" id="{55B768AE-2143-044A-8539-327F221A14F9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Arrow: Pentagon 15">
            <a:extLst>
              <a:ext uri="{FF2B5EF4-FFF2-40B4-BE49-F238E27FC236}">
                <a16:creationId xmlns:a16="http://schemas.microsoft.com/office/drawing/2014/main" id="{409DE50E-9665-8F4E-A233-9E52F6FB8E01}"/>
              </a:ext>
            </a:extLst>
          </p:cNvPr>
          <p:cNvSpPr/>
          <p:nvPr/>
        </p:nvSpPr>
        <p:spPr>
          <a:xfrm>
            <a:off x="367199" y="360000"/>
            <a:ext cx="88128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oter Placeholder 42">
            <a:extLst>
              <a:ext uri="{FF2B5EF4-FFF2-40B4-BE49-F238E27FC236}">
                <a16:creationId xmlns:a16="http://schemas.microsoft.com/office/drawing/2014/main" id="{C38E53C4-CF81-7E43-B431-D9907D8485CB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rrow: Pentagon 20">
            <a:extLst>
              <a:ext uri="{FF2B5EF4-FFF2-40B4-BE49-F238E27FC236}">
                <a16:creationId xmlns:a16="http://schemas.microsoft.com/office/drawing/2014/main" id="{EA3B6231-DCB3-AE4C-99F2-AF4516C4D687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60A40-EF57-92DD-7E8D-C90CC66C2691}"/>
              </a:ext>
            </a:extLst>
          </p:cNvPr>
          <p:cNvSpPr txBox="1"/>
          <p:nvPr/>
        </p:nvSpPr>
        <p:spPr>
          <a:xfrm>
            <a:off x="594691" y="5697857"/>
            <a:ext cx="1100261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YouStall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estimates the duration of significant stalls with low error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808A2-3574-3713-3D3C-12DA05C737A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7711AC2A-8E34-C26C-99CB-45509F962BE5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21E6056-9AB3-201F-E43E-CA7ACCC4587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BF48C-7215-0BFF-FC9B-96FDDFBEFBE6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D1F20BE-F29A-BF39-1297-DEF0360C783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3F00FF4-9B9C-5EC8-DDF1-A19F582006B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9F96235-2C7D-858D-7D27-35C731A360E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035796A-87D6-6E8F-87BA-D045B5F1B4E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338C0D39-48D2-AC7E-9281-BB4FA33D2CD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860313FD-1C55-0EB4-BF19-AE15321F296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9F224E3F-3237-6FAF-07BF-338B080AA058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EBAE99A6-999D-3665-4D4F-998EBB3CF74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6235CACC-D6B4-F5BA-BF8B-3D6D8AE3612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72823E12-3C5C-DD1B-B017-96C028EFAD3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BC0F81A0-C318-C1D2-F679-F0BBBD2C4E4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C2E8044F-C6D5-3827-6008-F3FCD6D316B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C32D5308-03F7-383B-3A5B-FD642BE70F9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08A45908-C7F1-944E-C901-73DD6CF528DA}"/>
              </a:ext>
            </a:extLst>
          </p:cNvPr>
          <p:cNvSpPr txBox="1">
            <a:spLocks/>
          </p:cNvSpPr>
          <p:nvPr/>
        </p:nvSpPr>
        <p:spPr>
          <a:xfrm>
            <a:off x="588398" y="177558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lide Number Placeholder 8">
            <a:extLst>
              <a:ext uri="{FF2B5EF4-FFF2-40B4-BE49-F238E27FC236}">
                <a16:creationId xmlns:a16="http://schemas.microsoft.com/office/drawing/2014/main" id="{0F57D8D0-E029-1165-BE30-158BFB25B7F9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1BB2AC7C-EC88-F6D5-7943-04A6B2683FC4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4" name="Title 2">
            <a:extLst>
              <a:ext uri="{FF2B5EF4-FFF2-40B4-BE49-F238E27FC236}">
                <a16:creationId xmlns:a16="http://schemas.microsoft.com/office/drawing/2014/main" id="{B5CA0260-EB81-4FB6-998A-0BE99E580756}"/>
              </a:ext>
            </a:extLst>
          </p:cNvPr>
          <p:cNvSpPr txBox="1">
            <a:spLocks/>
          </p:cNvSpPr>
          <p:nvPr/>
        </p:nvSpPr>
        <p:spPr>
          <a:xfrm>
            <a:off x="0" y="542142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Duration Error for Significant Stalls</a:t>
            </a:r>
          </a:p>
        </p:txBody>
      </p:sp>
      <p:pic>
        <p:nvPicPr>
          <p:cNvPr id="35" name="Picture 34" descr="A graph of a number of different colored lines&#10;&#10;Description automatically generated">
            <a:extLst>
              <a:ext uri="{FF2B5EF4-FFF2-40B4-BE49-F238E27FC236}">
                <a16:creationId xmlns:a16="http://schemas.microsoft.com/office/drawing/2014/main" id="{B3C5E698-ADE6-4C90-A661-CF21CD9B2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569" y="1396414"/>
            <a:ext cx="7627240" cy="383008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EC7B43A-CE70-4FE9-9C59-F0BFB4D36E90}"/>
              </a:ext>
            </a:extLst>
          </p:cNvPr>
          <p:cNvSpPr txBox="1"/>
          <p:nvPr/>
        </p:nvSpPr>
        <p:spPr>
          <a:xfrm>
            <a:off x="327349" y="1522383"/>
            <a:ext cx="117935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stall duration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average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● 1.4 s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significant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● at least 400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average error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200-300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lide Number Placeholder 8">
            <a:extLst>
              <a:ext uri="{FF2B5EF4-FFF2-40B4-BE49-F238E27FC236}">
                <a16:creationId xmlns:a16="http://schemas.microsoft.com/office/drawing/2014/main" id="{95B0D717-C8AE-42A7-AAFC-76383E198D66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27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3" name="Arrow: Chevron 22">
            <a:extLst>
              <a:ext uri="{FF2B5EF4-FFF2-40B4-BE49-F238E27FC236}">
                <a16:creationId xmlns:a16="http://schemas.microsoft.com/office/drawing/2014/main" id="{70D3AFF4-A6FB-C344-963B-3F04AE8EC4D1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1" name="Arrow: Pentagon 20">
            <a:extLst>
              <a:ext uri="{FF2B5EF4-FFF2-40B4-BE49-F238E27FC236}">
                <a16:creationId xmlns:a16="http://schemas.microsoft.com/office/drawing/2014/main" id="{822E6BBF-3CE4-0640-9713-6BDCF9AEAC00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52" name="Arrow: Chevron 21">
            <a:extLst>
              <a:ext uri="{FF2B5EF4-FFF2-40B4-BE49-F238E27FC236}">
                <a16:creationId xmlns:a16="http://schemas.microsoft.com/office/drawing/2014/main" id="{B18D2CEC-B1E3-D046-BF27-B9CA1B42D069}"/>
              </a:ext>
            </a:extLst>
          </p:cNvPr>
          <p:cNvSpPr/>
          <p:nvPr/>
        </p:nvSpPr>
        <p:spPr>
          <a:xfrm>
            <a:off x="7711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3" name="Arrow: Chevron 16">
            <a:extLst>
              <a:ext uri="{FF2B5EF4-FFF2-40B4-BE49-F238E27FC236}">
                <a16:creationId xmlns:a16="http://schemas.microsoft.com/office/drawing/2014/main" id="{0A2A54CC-33DA-B941-A9E5-12077F6C1626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55" name="Arrow: Chevron 18">
            <a:extLst>
              <a:ext uri="{FF2B5EF4-FFF2-40B4-BE49-F238E27FC236}">
                <a16:creationId xmlns:a16="http://schemas.microsoft.com/office/drawing/2014/main" id="{0F49C427-F1D0-7D4B-9862-B6AA139D4C7A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56" name="Arrow: Chevron 19">
            <a:extLst>
              <a:ext uri="{FF2B5EF4-FFF2-40B4-BE49-F238E27FC236}">
                <a16:creationId xmlns:a16="http://schemas.microsoft.com/office/drawing/2014/main" id="{5D12806F-D2BF-A94A-9455-CFFF1C5A067F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57" name="Arrow: Pentagon 15">
            <a:extLst>
              <a:ext uri="{FF2B5EF4-FFF2-40B4-BE49-F238E27FC236}">
                <a16:creationId xmlns:a16="http://schemas.microsoft.com/office/drawing/2014/main" id="{EAAD185A-0F5B-9C4F-8B7A-2C3512571001}"/>
              </a:ext>
            </a:extLst>
          </p:cNvPr>
          <p:cNvSpPr/>
          <p:nvPr/>
        </p:nvSpPr>
        <p:spPr>
          <a:xfrm>
            <a:off x="367199" y="360000"/>
            <a:ext cx="9108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oter Placeholder 42">
            <a:extLst>
              <a:ext uri="{FF2B5EF4-FFF2-40B4-BE49-F238E27FC236}">
                <a16:creationId xmlns:a16="http://schemas.microsoft.com/office/drawing/2014/main" id="{34E17746-9FF0-1542-8D72-57872DC54CE6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37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D22EBC7-763E-C849-8CD9-9848D35F41FF}"/>
              </a:ext>
            </a:extLst>
          </p:cNvPr>
          <p:cNvSpPr txBox="1">
            <a:spLocks/>
          </p:cNvSpPr>
          <p:nvPr/>
        </p:nvSpPr>
        <p:spPr>
          <a:xfrm>
            <a:off x="0" y="2687810"/>
            <a:ext cx="12192000" cy="752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DE935EE-AF6D-EB4A-A103-35FA6306C89D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28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Arrow: Pentagon 20">
            <a:extLst>
              <a:ext uri="{FF2B5EF4-FFF2-40B4-BE49-F238E27FC236}">
                <a16:creationId xmlns:a16="http://schemas.microsoft.com/office/drawing/2014/main" id="{82BA8194-37C0-0B4D-AA03-F967FD9B47DD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0" name="Arrow: Chevron 21">
            <a:extLst>
              <a:ext uri="{FF2B5EF4-FFF2-40B4-BE49-F238E27FC236}">
                <a16:creationId xmlns:a16="http://schemas.microsoft.com/office/drawing/2014/main" id="{1392CCFD-17F0-6F4B-A98F-529EBB9789DA}"/>
              </a:ext>
            </a:extLst>
          </p:cNvPr>
          <p:cNvSpPr/>
          <p:nvPr/>
        </p:nvSpPr>
        <p:spPr>
          <a:xfrm>
            <a:off x="9475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1" name="Arrow: Chevron 16">
            <a:extLst>
              <a:ext uri="{FF2B5EF4-FFF2-40B4-BE49-F238E27FC236}">
                <a16:creationId xmlns:a16="http://schemas.microsoft.com/office/drawing/2014/main" id="{CE65711C-7A18-CD4C-946B-C074729DF7E1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12" name="Arrow: Chevron 18">
            <a:extLst>
              <a:ext uri="{FF2B5EF4-FFF2-40B4-BE49-F238E27FC236}">
                <a16:creationId xmlns:a16="http://schemas.microsoft.com/office/drawing/2014/main" id="{472F82F4-725D-3C4F-AB46-7F044E8E8B2A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3" name="Arrow: Chevron 19">
            <a:extLst>
              <a:ext uri="{FF2B5EF4-FFF2-40B4-BE49-F238E27FC236}">
                <a16:creationId xmlns:a16="http://schemas.microsoft.com/office/drawing/2014/main" id="{594D0782-A409-6F4A-B8B8-397ACA0768A9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4" name="Arrow: Chevron 22">
            <a:extLst>
              <a:ext uri="{FF2B5EF4-FFF2-40B4-BE49-F238E27FC236}">
                <a16:creationId xmlns:a16="http://schemas.microsoft.com/office/drawing/2014/main" id="{69F8A9C3-039B-A74B-895C-D8B7606CA722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C95B3969-E213-A845-8B0F-5E69AF0F0A42}"/>
              </a:ext>
            </a:extLst>
          </p:cNvPr>
          <p:cNvSpPr txBox="1">
            <a:spLocks/>
          </p:cNvSpPr>
          <p:nvPr/>
        </p:nvSpPr>
        <p:spPr>
          <a:xfrm>
            <a:off x="0" y="129600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A814C327-C29A-294E-883F-3598F427EF4E}"/>
              </a:ext>
            </a:extLst>
          </p:cNvPr>
          <p:cNvSpPr txBox="1">
            <a:spLocks/>
          </p:cNvSpPr>
          <p:nvPr/>
        </p:nvSpPr>
        <p:spPr>
          <a:xfrm>
            <a:off x="0" y="1725770"/>
            <a:ext cx="12192000" cy="1715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are open questions and challenges?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Pentagon 20">
            <a:extLst>
              <a:ext uri="{FF2B5EF4-FFF2-40B4-BE49-F238E27FC236}">
                <a16:creationId xmlns:a16="http://schemas.microsoft.com/office/drawing/2014/main" id="{C4F9820A-A9E1-2246-9BEA-4BFD904D41F8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Pentagon 15">
            <a:extLst>
              <a:ext uri="{FF2B5EF4-FFF2-40B4-BE49-F238E27FC236}">
                <a16:creationId xmlns:a16="http://schemas.microsoft.com/office/drawing/2014/main" id="{2E777A39-6209-304E-BAB4-27CA0E2DA52E}"/>
              </a:ext>
            </a:extLst>
          </p:cNvPr>
          <p:cNvSpPr/>
          <p:nvPr/>
        </p:nvSpPr>
        <p:spPr>
          <a:xfrm>
            <a:off x="367199" y="360000"/>
            <a:ext cx="94608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oter Placeholder 42">
            <a:extLst>
              <a:ext uri="{FF2B5EF4-FFF2-40B4-BE49-F238E27FC236}">
                <a16:creationId xmlns:a16="http://schemas.microsoft.com/office/drawing/2014/main" id="{BD1B4924-5B09-614D-A8DE-122F43F1FB9E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96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phic 48" descr="Laptop with solid fill">
            <a:extLst>
              <a:ext uri="{FF2B5EF4-FFF2-40B4-BE49-F238E27FC236}">
                <a16:creationId xmlns:a16="http://schemas.microsoft.com/office/drawing/2014/main" id="{9E0569E9-0621-47CA-92BF-CF423887E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4505" y="3485408"/>
            <a:ext cx="2843508" cy="2843508"/>
          </a:xfrm>
          <a:prstGeom prst="rect">
            <a:avLst/>
          </a:prstGeom>
        </p:spPr>
      </p:pic>
      <p:sp>
        <p:nvSpPr>
          <p:cNvPr id="34" name="Trapezoid 33">
            <a:extLst>
              <a:ext uri="{FF2B5EF4-FFF2-40B4-BE49-F238E27FC236}">
                <a16:creationId xmlns:a16="http://schemas.microsoft.com/office/drawing/2014/main" id="{597E315E-4833-4027-AD9D-FE1CECE782E9}"/>
              </a:ext>
            </a:extLst>
          </p:cNvPr>
          <p:cNvSpPr/>
          <p:nvPr/>
        </p:nvSpPr>
        <p:spPr>
          <a:xfrm>
            <a:off x="7099200" y="4119613"/>
            <a:ext cx="2016000" cy="157467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rapezoid 75">
            <a:extLst>
              <a:ext uri="{FF2B5EF4-FFF2-40B4-BE49-F238E27FC236}">
                <a16:creationId xmlns:a16="http://schemas.microsoft.com/office/drawing/2014/main" id="{3CC995C1-C27E-4BE9-B93E-4F6415A90195}"/>
              </a:ext>
            </a:extLst>
          </p:cNvPr>
          <p:cNvSpPr/>
          <p:nvPr/>
        </p:nvSpPr>
        <p:spPr>
          <a:xfrm>
            <a:off x="4849200" y="4146886"/>
            <a:ext cx="2016000" cy="157467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rapezoid 76">
            <a:extLst>
              <a:ext uri="{FF2B5EF4-FFF2-40B4-BE49-F238E27FC236}">
                <a16:creationId xmlns:a16="http://schemas.microsoft.com/office/drawing/2014/main" id="{1323413C-A1ED-4A69-85F3-AF4B7CBB15BE}"/>
              </a:ext>
            </a:extLst>
          </p:cNvPr>
          <p:cNvSpPr/>
          <p:nvPr/>
        </p:nvSpPr>
        <p:spPr>
          <a:xfrm>
            <a:off x="2599200" y="4146886"/>
            <a:ext cx="2016000" cy="157467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BD5E0E4-CB9B-721B-73FE-CFC5C2DBA0F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859F7BB-BD97-2B3F-E8CC-7076329CC87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BFD8335-2238-0427-BD50-FA237BB51E0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88D2C74-7C41-F4E1-9672-7B6044B1E89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20C651-5DB5-B432-BBD9-9CA13099689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3DD7D2F-81A2-86CE-7260-49697C11DB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39A0AE2-61A4-7154-EC2D-94567AFB65A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36B09151-42B0-A994-8115-67C4D2C1D7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B62011E3-0EC0-A7EB-4AA9-F094ADCA3A1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0737ACE8-FA34-3378-5EB6-53AA940C6C7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10C801D-1519-FF35-E63F-BC4728BE9AF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DC04D9A-B930-6F67-0A8B-983178EDF02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B2A910A-584C-B73D-2CAD-B5C8F6EA661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597F45D-06AD-F461-0B75-356EE86D61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EBAA25E-4153-029F-6C7E-EDEFBFAB84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D51BCC05-9ACF-D98D-9366-0362B2CA0B2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46E04D6E-7A2B-6139-EEDB-58B67BCC5540}"/>
              </a:ext>
            </a:extLst>
          </p:cNvPr>
          <p:cNvSpPr txBox="1">
            <a:spLocks/>
          </p:cNvSpPr>
          <p:nvPr/>
        </p:nvSpPr>
        <p:spPr>
          <a:xfrm>
            <a:off x="0" y="53541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Integrating IQN into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Management Protocols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407284-8D64-420F-8C17-DCC60E4BE590}"/>
              </a:ext>
            </a:extLst>
          </p:cNvPr>
          <p:cNvSpPr txBox="1"/>
          <p:nvPr/>
        </p:nvSpPr>
        <p:spPr>
          <a:xfrm>
            <a:off x="249008" y="1115877"/>
            <a:ext cx="1179357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Coordination between multiple server-to-client ISPs 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❌ requires an additional explicit mechanism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✅ each ISP acts independently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ISP action while receiving IQN signals 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❌ enforces absolute per-domain performance levels (like CAMARA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✅ grants relatively higher priority to the video flow on each traversed link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371B3896-978B-4FCC-A441-68EBBD90F032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lide Number Placeholder 8">
            <a:extLst>
              <a:ext uri="{FF2B5EF4-FFF2-40B4-BE49-F238E27FC236}">
                <a16:creationId xmlns:a16="http://schemas.microsoft.com/office/drawing/2014/main" id="{5ACB3C9B-E3F6-45F1-A4E1-1D789C5EC3E6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CC484727-2D21-4CEB-AA4A-C121E5659ED8}"/>
              </a:ext>
            </a:extLst>
          </p:cNvPr>
          <p:cNvSpPr txBox="1">
            <a:spLocks/>
          </p:cNvSpPr>
          <p:nvPr/>
        </p:nvSpPr>
        <p:spPr>
          <a:xfrm>
            <a:off x="9227289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lide Number Placeholder 8">
            <a:extLst>
              <a:ext uri="{FF2B5EF4-FFF2-40B4-BE49-F238E27FC236}">
                <a16:creationId xmlns:a16="http://schemas.microsoft.com/office/drawing/2014/main" id="{4B366320-1481-46E0-B882-8F52BE13C33A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29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Arrow: Pentagon 20">
            <a:extLst>
              <a:ext uri="{FF2B5EF4-FFF2-40B4-BE49-F238E27FC236}">
                <a16:creationId xmlns:a16="http://schemas.microsoft.com/office/drawing/2014/main" id="{94D1081B-68AD-4744-8484-0C3A5B72A25B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6" name="Arrow: Chevron 21">
            <a:extLst>
              <a:ext uri="{FF2B5EF4-FFF2-40B4-BE49-F238E27FC236}">
                <a16:creationId xmlns:a16="http://schemas.microsoft.com/office/drawing/2014/main" id="{6D340FF6-AD38-644F-92D8-6925B217E3CF}"/>
              </a:ext>
            </a:extLst>
          </p:cNvPr>
          <p:cNvSpPr/>
          <p:nvPr/>
        </p:nvSpPr>
        <p:spPr>
          <a:xfrm>
            <a:off x="9475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7" name="Arrow: Chevron 16">
            <a:extLst>
              <a:ext uri="{FF2B5EF4-FFF2-40B4-BE49-F238E27FC236}">
                <a16:creationId xmlns:a16="http://schemas.microsoft.com/office/drawing/2014/main" id="{2695E184-7E57-F543-BED9-27D4E709074B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39" name="Arrow: Chevron 18">
            <a:extLst>
              <a:ext uri="{FF2B5EF4-FFF2-40B4-BE49-F238E27FC236}">
                <a16:creationId xmlns:a16="http://schemas.microsoft.com/office/drawing/2014/main" id="{8A4E240A-78DC-BE46-B62D-4BC7C96C731A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0" name="Arrow: Chevron 19">
            <a:extLst>
              <a:ext uri="{FF2B5EF4-FFF2-40B4-BE49-F238E27FC236}">
                <a16:creationId xmlns:a16="http://schemas.microsoft.com/office/drawing/2014/main" id="{C43FAC87-B26B-C940-9A66-7B01234D18B4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1" name="Arrow: Chevron 22">
            <a:extLst>
              <a:ext uri="{FF2B5EF4-FFF2-40B4-BE49-F238E27FC236}">
                <a16:creationId xmlns:a16="http://schemas.microsoft.com/office/drawing/2014/main" id="{9C8E6A9F-B415-F74A-A8B9-BC87797C3692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7C69275F-EEE9-4F41-8527-DDB10E887540}"/>
              </a:ext>
            </a:extLst>
          </p:cNvPr>
          <p:cNvSpPr/>
          <p:nvPr/>
        </p:nvSpPr>
        <p:spPr>
          <a:xfrm rot="10800000">
            <a:off x="122727" y="4482524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34">
            <a:extLst>
              <a:ext uri="{FF2B5EF4-FFF2-40B4-BE49-F238E27FC236}">
                <a16:creationId xmlns:a16="http://schemas.microsoft.com/office/drawing/2014/main" id="{612199B4-B674-4DC6-996A-61E136590710}"/>
              </a:ext>
            </a:extLst>
          </p:cNvPr>
          <p:cNvSpPr/>
          <p:nvPr/>
        </p:nvSpPr>
        <p:spPr>
          <a:xfrm>
            <a:off x="3024000" y="4281250"/>
            <a:ext cx="68904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nip Diagonal Corner Rectangle 42">
            <a:extLst>
              <a:ext uri="{FF2B5EF4-FFF2-40B4-BE49-F238E27FC236}">
                <a16:creationId xmlns:a16="http://schemas.microsoft.com/office/drawing/2014/main" id="{725C2B1D-9846-4645-85DA-9EFEECDE75E6}"/>
              </a:ext>
            </a:extLst>
          </p:cNvPr>
          <p:cNvSpPr/>
          <p:nvPr/>
        </p:nvSpPr>
        <p:spPr>
          <a:xfrm>
            <a:off x="9931899" y="4299497"/>
            <a:ext cx="1512000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C991A8-3C12-4DC4-9C40-683D74ED0921}"/>
              </a:ext>
            </a:extLst>
          </p:cNvPr>
          <p:cNvSpPr txBox="1"/>
          <p:nvPr/>
        </p:nvSpPr>
        <p:spPr>
          <a:xfrm>
            <a:off x="9870699" y="4274297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54" name="Snip Diagonal Corner Rectangle 40">
            <a:extLst>
              <a:ext uri="{FF2B5EF4-FFF2-40B4-BE49-F238E27FC236}">
                <a16:creationId xmlns:a16="http://schemas.microsoft.com/office/drawing/2014/main" id="{D4E15067-861F-407D-A600-FA1CDE8A1782}"/>
              </a:ext>
            </a:extLst>
          </p:cNvPr>
          <p:cNvSpPr/>
          <p:nvPr/>
        </p:nvSpPr>
        <p:spPr>
          <a:xfrm>
            <a:off x="283155" y="5105947"/>
            <a:ext cx="1684800" cy="4608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7872B5-1D4D-4C62-9845-8F0D777F9882}"/>
              </a:ext>
            </a:extLst>
          </p:cNvPr>
          <p:cNvSpPr txBox="1"/>
          <p:nvPr/>
        </p:nvSpPr>
        <p:spPr>
          <a:xfrm>
            <a:off x="78261" y="5100030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sp>
        <p:nvSpPr>
          <p:cNvPr id="60" name="Snip Diagonal Corner Rectangle 42">
            <a:extLst>
              <a:ext uri="{FF2B5EF4-FFF2-40B4-BE49-F238E27FC236}">
                <a16:creationId xmlns:a16="http://schemas.microsoft.com/office/drawing/2014/main" id="{F2003A96-25D6-4F8B-9D1E-25A632BE4DCC}"/>
              </a:ext>
            </a:extLst>
          </p:cNvPr>
          <p:cNvSpPr/>
          <p:nvPr/>
        </p:nvSpPr>
        <p:spPr>
          <a:xfrm>
            <a:off x="10279035" y="4792383"/>
            <a:ext cx="664891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4482C4-3200-4DD7-8736-0FFAB8150E74}"/>
              </a:ext>
            </a:extLst>
          </p:cNvPr>
          <p:cNvSpPr txBox="1"/>
          <p:nvPr/>
        </p:nvSpPr>
        <p:spPr>
          <a:xfrm>
            <a:off x="10008580" y="4791402"/>
            <a:ext cx="105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IQN</a:t>
            </a:r>
          </a:p>
        </p:txBody>
      </p:sp>
      <p:sp>
        <p:nvSpPr>
          <p:cNvPr id="63" name="Snip Diagonal Corner Rectangle 42">
            <a:extLst>
              <a:ext uri="{FF2B5EF4-FFF2-40B4-BE49-F238E27FC236}">
                <a16:creationId xmlns:a16="http://schemas.microsoft.com/office/drawing/2014/main" id="{E51D1034-6F94-4251-B0FC-2C9209017F71}"/>
              </a:ext>
            </a:extLst>
          </p:cNvPr>
          <p:cNvSpPr/>
          <p:nvPr/>
        </p:nvSpPr>
        <p:spPr>
          <a:xfrm>
            <a:off x="7866420" y="5130115"/>
            <a:ext cx="642257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64D95E6-47CC-47E0-ADE4-3F293499AB00}"/>
              </a:ext>
            </a:extLst>
          </p:cNvPr>
          <p:cNvSpPr txBox="1"/>
          <p:nvPr/>
        </p:nvSpPr>
        <p:spPr>
          <a:xfrm>
            <a:off x="7586340" y="5129134"/>
            <a:ext cx="98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IQN</a:t>
            </a:r>
          </a:p>
        </p:txBody>
      </p:sp>
      <p:sp>
        <p:nvSpPr>
          <p:cNvPr id="78" name="Snip Diagonal Corner Rectangle 42">
            <a:extLst>
              <a:ext uri="{FF2B5EF4-FFF2-40B4-BE49-F238E27FC236}">
                <a16:creationId xmlns:a16="http://schemas.microsoft.com/office/drawing/2014/main" id="{7BD0AD17-9375-4C0E-980F-CB053689DD71}"/>
              </a:ext>
            </a:extLst>
          </p:cNvPr>
          <p:cNvSpPr/>
          <p:nvPr/>
        </p:nvSpPr>
        <p:spPr>
          <a:xfrm>
            <a:off x="5579338" y="5132099"/>
            <a:ext cx="642257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C9C1740-7C18-489D-919A-985AB2AFED8A}"/>
              </a:ext>
            </a:extLst>
          </p:cNvPr>
          <p:cNvSpPr txBox="1"/>
          <p:nvPr/>
        </p:nvSpPr>
        <p:spPr>
          <a:xfrm>
            <a:off x="5308883" y="5131118"/>
            <a:ext cx="98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IQN</a:t>
            </a:r>
          </a:p>
        </p:txBody>
      </p:sp>
      <p:sp>
        <p:nvSpPr>
          <p:cNvPr id="80" name="Snip Diagonal Corner Rectangle 42">
            <a:extLst>
              <a:ext uri="{FF2B5EF4-FFF2-40B4-BE49-F238E27FC236}">
                <a16:creationId xmlns:a16="http://schemas.microsoft.com/office/drawing/2014/main" id="{35A7FF59-561C-474E-97AA-309E7D35A957}"/>
              </a:ext>
            </a:extLst>
          </p:cNvPr>
          <p:cNvSpPr/>
          <p:nvPr/>
        </p:nvSpPr>
        <p:spPr>
          <a:xfrm>
            <a:off x="3460174" y="5130495"/>
            <a:ext cx="642257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8EB0CDA-8CC5-4715-BCD2-07BAB9EEA7ED}"/>
              </a:ext>
            </a:extLst>
          </p:cNvPr>
          <p:cNvSpPr txBox="1"/>
          <p:nvPr/>
        </p:nvSpPr>
        <p:spPr>
          <a:xfrm>
            <a:off x="3425809" y="5119595"/>
            <a:ext cx="769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  <p:sp>
        <p:nvSpPr>
          <p:cNvPr id="82" name="Rounded Rectangle 88">
            <a:extLst>
              <a:ext uri="{FF2B5EF4-FFF2-40B4-BE49-F238E27FC236}">
                <a16:creationId xmlns:a16="http://schemas.microsoft.com/office/drawing/2014/main" id="{B89FD408-6FD2-4982-9894-68E6B50C9B4D}"/>
              </a:ext>
            </a:extLst>
          </p:cNvPr>
          <p:cNvSpPr/>
          <p:nvPr/>
        </p:nvSpPr>
        <p:spPr>
          <a:xfrm>
            <a:off x="3024000" y="4284000"/>
            <a:ext cx="360000" cy="12348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6">
            <a:extLst>
              <a:ext uri="{FF2B5EF4-FFF2-40B4-BE49-F238E27FC236}">
                <a16:creationId xmlns:a16="http://schemas.microsoft.com/office/drawing/2014/main" id="{82A2105E-1EB7-4AF6-B751-21991ED2DA12}"/>
              </a:ext>
            </a:extLst>
          </p:cNvPr>
          <p:cNvSpPr/>
          <p:nvPr/>
        </p:nvSpPr>
        <p:spPr>
          <a:xfrm>
            <a:off x="1980000" y="5157381"/>
            <a:ext cx="1296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8ABDF9C-FC50-402C-84E6-9E402C29B6A9}"/>
              </a:ext>
            </a:extLst>
          </p:cNvPr>
          <p:cNvCxnSpPr>
            <a:cxnSpLocks/>
          </p:cNvCxnSpPr>
          <p:nvPr/>
        </p:nvCxnSpPr>
        <p:spPr>
          <a:xfrm rot="5400000" flipV="1">
            <a:off x="7210800" y="2599200"/>
            <a:ext cx="0" cy="698400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87027A9-3D2F-4457-8602-3BBCE6F381CB}"/>
              </a:ext>
            </a:extLst>
          </p:cNvPr>
          <p:cNvSpPr txBox="1"/>
          <p:nvPr/>
        </p:nvSpPr>
        <p:spPr>
          <a:xfrm>
            <a:off x="9961573" y="6073798"/>
            <a:ext cx="99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BBD042B-965A-4208-BB53-38C3ECE5E305}"/>
              </a:ext>
            </a:extLst>
          </p:cNvPr>
          <p:cNvCxnSpPr>
            <a:cxnSpLocks/>
          </p:cNvCxnSpPr>
          <p:nvPr/>
        </p:nvCxnSpPr>
        <p:spPr>
          <a:xfrm>
            <a:off x="1980000" y="5346000"/>
            <a:ext cx="12672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6672553-5B66-5842-A2C5-73312E2BA1AE}"/>
              </a:ext>
            </a:extLst>
          </p:cNvPr>
          <p:cNvCxnSpPr>
            <a:cxnSpLocks/>
          </p:cNvCxnSpPr>
          <p:nvPr/>
        </p:nvCxnSpPr>
        <p:spPr>
          <a:xfrm rot="5400000" flipV="1">
            <a:off x="3483618" y="5861179"/>
            <a:ext cx="540000" cy="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EE33443-1C51-7542-97D8-A5AA8D42F4B1}"/>
              </a:ext>
            </a:extLst>
          </p:cNvPr>
          <p:cNvCxnSpPr>
            <a:cxnSpLocks/>
          </p:cNvCxnSpPr>
          <p:nvPr/>
        </p:nvCxnSpPr>
        <p:spPr>
          <a:xfrm rot="5400000" flipV="1">
            <a:off x="5624625" y="5861179"/>
            <a:ext cx="540000" cy="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E4851C7-CB88-4845-9F4E-FFFE1059B5AF}"/>
              </a:ext>
            </a:extLst>
          </p:cNvPr>
          <p:cNvCxnSpPr>
            <a:cxnSpLocks/>
          </p:cNvCxnSpPr>
          <p:nvPr/>
        </p:nvCxnSpPr>
        <p:spPr>
          <a:xfrm rot="5400000" flipV="1">
            <a:off x="7906324" y="5865065"/>
            <a:ext cx="540000" cy="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8AE4AB1-4EED-C94C-A7AC-F3334C5EAD8E}"/>
              </a:ext>
            </a:extLst>
          </p:cNvPr>
          <p:cNvCxnSpPr>
            <a:cxnSpLocks/>
          </p:cNvCxnSpPr>
          <p:nvPr/>
        </p:nvCxnSpPr>
        <p:spPr>
          <a:xfrm rot="5400000" flipV="1">
            <a:off x="10176516" y="5721557"/>
            <a:ext cx="864000" cy="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rrow: Pentagon 20">
            <a:extLst>
              <a:ext uri="{FF2B5EF4-FFF2-40B4-BE49-F238E27FC236}">
                <a16:creationId xmlns:a16="http://schemas.microsoft.com/office/drawing/2014/main" id="{2A6A75ED-BF63-E647-8639-5530461F3112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Arrow: Pentagon 15">
            <a:extLst>
              <a:ext uri="{FF2B5EF4-FFF2-40B4-BE49-F238E27FC236}">
                <a16:creationId xmlns:a16="http://schemas.microsoft.com/office/drawing/2014/main" id="{9F953687-97C8-4A4D-9A33-4BC91B86D6DA}"/>
              </a:ext>
            </a:extLst>
          </p:cNvPr>
          <p:cNvSpPr/>
          <p:nvPr/>
        </p:nvSpPr>
        <p:spPr>
          <a:xfrm>
            <a:off x="367199" y="360000"/>
            <a:ext cx="98136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DB764FB-9702-48C1-9BF8-2730DBD682BC}"/>
              </a:ext>
            </a:extLst>
          </p:cNvPr>
          <p:cNvSpPr txBox="1"/>
          <p:nvPr/>
        </p:nvSpPr>
        <p:spPr>
          <a:xfrm>
            <a:off x="3412500" y="4627250"/>
            <a:ext cx="534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⏫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05FFD55-6E09-476F-B78C-77C7769B47E4}"/>
              </a:ext>
            </a:extLst>
          </p:cNvPr>
          <p:cNvSpPr txBox="1"/>
          <p:nvPr/>
        </p:nvSpPr>
        <p:spPr>
          <a:xfrm>
            <a:off x="2474227" y="5725920"/>
            <a:ext cx="99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ISPs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956D3E9-C492-40B0-86A9-887430103125}"/>
              </a:ext>
            </a:extLst>
          </p:cNvPr>
          <p:cNvSpPr txBox="1"/>
          <p:nvPr/>
        </p:nvSpPr>
        <p:spPr>
          <a:xfrm>
            <a:off x="5546200" y="4626000"/>
            <a:ext cx="534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⏫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FFDE6D-01D5-4506-9267-1910710C08C5}"/>
              </a:ext>
            </a:extLst>
          </p:cNvPr>
          <p:cNvSpPr txBox="1"/>
          <p:nvPr/>
        </p:nvSpPr>
        <p:spPr>
          <a:xfrm>
            <a:off x="7817000" y="4626000"/>
            <a:ext cx="534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⏫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B78634-4BE1-4BEA-B13F-FE4B72A2D266}"/>
              </a:ext>
            </a:extLst>
          </p:cNvPr>
          <p:cNvCxnSpPr>
            <a:cxnSpLocks/>
          </p:cNvCxnSpPr>
          <p:nvPr/>
        </p:nvCxnSpPr>
        <p:spPr>
          <a:xfrm>
            <a:off x="3204000" y="4464000"/>
            <a:ext cx="6732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36B9BC1-6E19-4C82-9C5F-0946D67D63A0}"/>
              </a:ext>
            </a:extLst>
          </p:cNvPr>
          <p:cNvCxnSpPr>
            <a:cxnSpLocks/>
          </p:cNvCxnSpPr>
          <p:nvPr/>
        </p:nvCxnSpPr>
        <p:spPr>
          <a:xfrm>
            <a:off x="3214800" y="4428000"/>
            <a:ext cx="0" cy="93600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ooter Placeholder 42">
            <a:extLst>
              <a:ext uri="{FF2B5EF4-FFF2-40B4-BE49-F238E27FC236}">
                <a16:creationId xmlns:a16="http://schemas.microsoft.com/office/drawing/2014/main" id="{8E0912F4-E634-3247-9305-ABAF93A26E42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0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3F41F503-948F-BF46-A8C8-639E59C1921A}"/>
              </a:ext>
            </a:extLst>
          </p:cNvPr>
          <p:cNvSpPr txBox="1"/>
          <p:nvPr/>
        </p:nvSpPr>
        <p:spPr>
          <a:xfrm rot="16200000">
            <a:off x="-834201" y="4287345"/>
            <a:ext cx="20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volume</a:t>
            </a: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3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8326A927-002F-272D-9519-3381D106043D}"/>
              </a:ext>
            </a:extLst>
          </p:cNvPr>
          <p:cNvSpPr/>
          <p:nvPr/>
        </p:nvSpPr>
        <p:spPr>
          <a:xfrm>
            <a:off x="367911" y="36000"/>
            <a:ext cx="1475999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4ABE8E44-B82D-01C2-DE92-F38C44535D9C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ACEFF9FE-6A26-D792-E74D-6AF061A95F56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90287B11-D171-ED33-2176-EBCBA96A644E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D44C3CA9-EF37-301F-6829-5FE90C4A6848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0251BCD0-6C87-EE47-9FFC-1B954DB4F522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Over-The-Top (OTT) Adaptive Video Streaming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0A36352-A230-A643-9B11-08CE46C0DD62}"/>
              </a:ext>
            </a:extLst>
          </p:cNvPr>
          <p:cNvSpPr/>
          <p:nvPr/>
        </p:nvSpPr>
        <p:spPr>
          <a:xfrm>
            <a:off x="525261" y="5115208"/>
            <a:ext cx="491613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D5B579-C595-7C40-8588-EFE243EBA48E}"/>
              </a:ext>
            </a:extLst>
          </p:cNvPr>
          <p:cNvSpPr/>
          <p:nvPr/>
        </p:nvSpPr>
        <p:spPr>
          <a:xfrm>
            <a:off x="1075867" y="5115208"/>
            <a:ext cx="491613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8ECC875-8F4E-9E4A-8E95-E87F4DBCAFC8}"/>
              </a:ext>
            </a:extLst>
          </p:cNvPr>
          <p:cNvSpPr/>
          <p:nvPr/>
        </p:nvSpPr>
        <p:spPr>
          <a:xfrm>
            <a:off x="1636305" y="5115208"/>
            <a:ext cx="491613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46FB32E-5902-0246-8FC2-02E1F2D65102}"/>
              </a:ext>
            </a:extLst>
          </p:cNvPr>
          <p:cNvSpPr/>
          <p:nvPr/>
        </p:nvSpPr>
        <p:spPr>
          <a:xfrm>
            <a:off x="2196743" y="5115208"/>
            <a:ext cx="491613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1FA6AA0-747F-774A-B753-AFBB67368FC5}"/>
              </a:ext>
            </a:extLst>
          </p:cNvPr>
          <p:cNvSpPr/>
          <p:nvPr/>
        </p:nvSpPr>
        <p:spPr>
          <a:xfrm>
            <a:off x="525261" y="4542472"/>
            <a:ext cx="491613" cy="5088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419D026-F26A-3746-9F05-ED563DE4D982}"/>
              </a:ext>
            </a:extLst>
          </p:cNvPr>
          <p:cNvSpPr/>
          <p:nvPr/>
        </p:nvSpPr>
        <p:spPr>
          <a:xfrm>
            <a:off x="1075867" y="4542472"/>
            <a:ext cx="491613" cy="5088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6C6FDB2-5DB0-AB44-AC47-EE751B516211}"/>
              </a:ext>
            </a:extLst>
          </p:cNvPr>
          <p:cNvSpPr/>
          <p:nvPr/>
        </p:nvSpPr>
        <p:spPr>
          <a:xfrm>
            <a:off x="1636304" y="4542472"/>
            <a:ext cx="491613" cy="5088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992A035-A174-AD4E-A10E-2C8D5C17F5C5}"/>
              </a:ext>
            </a:extLst>
          </p:cNvPr>
          <p:cNvSpPr/>
          <p:nvPr/>
        </p:nvSpPr>
        <p:spPr>
          <a:xfrm>
            <a:off x="2196743" y="4542472"/>
            <a:ext cx="491613" cy="5088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A3DD121-D9B3-C44F-B00E-9EB8B862DF8D}"/>
              </a:ext>
            </a:extLst>
          </p:cNvPr>
          <p:cNvSpPr/>
          <p:nvPr/>
        </p:nvSpPr>
        <p:spPr>
          <a:xfrm>
            <a:off x="525260" y="3633010"/>
            <a:ext cx="491613" cy="87753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6A7E945-EFF5-264C-82DC-1A30B6ABDCC2}"/>
              </a:ext>
            </a:extLst>
          </p:cNvPr>
          <p:cNvSpPr/>
          <p:nvPr/>
        </p:nvSpPr>
        <p:spPr>
          <a:xfrm>
            <a:off x="1076326" y="3633010"/>
            <a:ext cx="491613" cy="87753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9246230-0E1B-3741-A36C-8E7E3E1FF813}"/>
              </a:ext>
            </a:extLst>
          </p:cNvPr>
          <p:cNvSpPr/>
          <p:nvPr/>
        </p:nvSpPr>
        <p:spPr>
          <a:xfrm>
            <a:off x="1627392" y="3633010"/>
            <a:ext cx="491613" cy="87753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012220A-CAA2-4747-B005-AD71470DB790}"/>
              </a:ext>
            </a:extLst>
          </p:cNvPr>
          <p:cNvSpPr/>
          <p:nvPr/>
        </p:nvSpPr>
        <p:spPr>
          <a:xfrm>
            <a:off x="2196743" y="3633010"/>
            <a:ext cx="491613" cy="87753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BB448B3-FFCA-464A-8D28-FC0443A01B48}"/>
              </a:ext>
            </a:extLst>
          </p:cNvPr>
          <p:cNvSpPr txBox="1"/>
          <p:nvPr/>
        </p:nvSpPr>
        <p:spPr>
          <a:xfrm>
            <a:off x="208385" y="5572060"/>
            <a:ext cx="2760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video segments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(e.g., 4 seconds long)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EF005BF-F24F-8240-94A3-8AD9D05EDA10}"/>
              </a:ext>
            </a:extLst>
          </p:cNvPr>
          <p:cNvCxnSpPr>
            <a:cxnSpLocks/>
          </p:cNvCxnSpPr>
          <p:nvPr/>
        </p:nvCxnSpPr>
        <p:spPr>
          <a:xfrm flipV="1">
            <a:off x="408575" y="3674862"/>
            <a:ext cx="0" cy="1800000"/>
          </a:xfrm>
          <a:prstGeom prst="straightConnector1">
            <a:avLst/>
          </a:prstGeom>
          <a:ln w="28575">
            <a:headEnd type="arrow" w="lg" len="lg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2C03F139-E31A-C840-8C2D-E6B2C125513A}"/>
              </a:ext>
            </a:extLst>
          </p:cNvPr>
          <p:cNvSpPr txBox="1"/>
          <p:nvPr/>
        </p:nvSpPr>
        <p:spPr>
          <a:xfrm>
            <a:off x="1130524" y="3871258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01EBFE0-4FC3-114B-B74E-1A0AC11CEFB1}"/>
              </a:ext>
            </a:extLst>
          </p:cNvPr>
          <p:cNvSpPr txBox="1"/>
          <p:nvPr/>
        </p:nvSpPr>
        <p:spPr>
          <a:xfrm>
            <a:off x="1125921" y="4566928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3B31BD0-A021-8F4E-ACCC-F007D4D82049}"/>
              </a:ext>
            </a:extLst>
          </p:cNvPr>
          <p:cNvSpPr txBox="1"/>
          <p:nvPr/>
        </p:nvSpPr>
        <p:spPr>
          <a:xfrm>
            <a:off x="1125920" y="5028593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EA8C958-4B37-D948-9CCC-F8A3D88E7910}"/>
              </a:ext>
            </a:extLst>
          </p:cNvPr>
          <p:cNvSpPr txBox="1"/>
          <p:nvPr/>
        </p:nvSpPr>
        <p:spPr>
          <a:xfrm>
            <a:off x="1714833" y="3869033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327A67F-88CB-3B44-A2DC-F72B3665DC81}"/>
              </a:ext>
            </a:extLst>
          </p:cNvPr>
          <p:cNvSpPr txBox="1"/>
          <p:nvPr/>
        </p:nvSpPr>
        <p:spPr>
          <a:xfrm>
            <a:off x="1710230" y="4564703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5549FCB-0CA7-924F-B554-C400B2DC2D80}"/>
              </a:ext>
            </a:extLst>
          </p:cNvPr>
          <p:cNvSpPr txBox="1"/>
          <p:nvPr/>
        </p:nvSpPr>
        <p:spPr>
          <a:xfrm>
            <a:off x="1710229" y="5026368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4C5DAAB-0155-FF4B-9774-EA99E9A8EBBE}"/>
              </a:ext>
            </a:extLst>
          </p:cNvPr>
          <p:cNvSpPr txBox="1"/>
          <p:nvPr/>
        </p:nvSpPr>
        <p:spPr>
          <a:xfrm>
            <a:off x="2270666" y="3871258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F6AD366-62A7-0C4C-827D-059CBD205CBE}"/>
              </a:ext>
            </a:extLst>
          </p:cNvPr>
          <p:cNvSpPr txBox="1"/>
          <p:nvPr/>
        </p:nvSpPr>
        <p:spPr>
          <a:xfrm>
            <a:off x="2266063" y="4566928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C1AA663-4083-DD49-BA79-DB94CDBF2107}"/>
              </a:ext>
            </a:extLst>
          </p:cNvPr>
          <p:cNvSpPr txBox="1"/>
          <p:nvPr/>
        </p:nvSpPr>
        <p:spPr>
          <a:xfrm>
            <a:off x="2266062" y="5028593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CBEDBDA-D523-5641-ACC5-027B3E047557}"/>
              </a:ext>
            </a:extLst>
          </p:cNvPr>
          <p:cNvSpPr txBox="1"/>
          <p:nvPr/>
        </p:nvSpPr>
        <p:spPr>
          <a:xfrm>
            <a:off x="596321" y="3863842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FE02060-93D1-B14D-905B-4BC927E31926}"/>
              </a:ext>
            </a:extLst>
          </p:cNvPr>
          <p:cNvSpPr txBox="1"/>
          <p:nvPr/>
        </p:nvSpPr>
        <p:spPr>
          <a:xfrm>
            <a:off x="591718" y="4559512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86598B7-BCC8-4F4D-BEDD-A8442056B5F5}"/>
              </a:ext>
            </a:extLst>
          </p:cNvPr>
          <p:cNvSpPr txBox="1"/>
          <p:nvPr/>
        </p:nvSpPr>
        <p:spPr>
          <a:xfrm>
            <a:off x="591717" y="5021177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3D1ABD-3DE1-9F43-8038-86219D729ECF}"/>
              </a:ext>
            </a:extLst>
          </p:cNvPr>
          <p:cNvSpPr txBox="1"/>
          <p:nvPr/>
        </p:nvSpPr>
        <p:spPr>
          <a:xfrm>
            <a:off x="3500580" y="3852519"/>
            <a:ext cx="294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variable bandwidth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CE57EC3-1799-F547-86C3-8F18D62F882F}"/>
              </a:ext>
            </a:extLst>
          </p:cNvPr>
          <p:cNvSpPr/>
          <p:nvPr/>
        </p:nvSpPr>
        <p:spPr>
          <a:xfrm>
            <a:off x="4389960" y="4921557"/>
            <a:ext cx="509854" cy="323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4EF3EF4-B315-4F4E-912F-529E800D8F0C}"/>
              </a:ext>
            </a:extLst>
          </p:cNvPr>
          <p:cNvSpPr/>
          <p:nvPr/>
        </p:nvSpPr>
        <p:spPr>
          <a:xfrm>
            <a:off x="6061441" y="4931519"/>
            <a:ext cx="509854" cy="323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62B20E2-D90A-D048-B8D5-E72AA6735D98}"/>
              </a:ext>
            </a:extLst>
          </p:cNvPr>
          <p:cNvSpPr/>
          <p:nvPr/>
        </p:nvSpPr>
        <p:spPr>
          <a:xfrm>
            <a:off x="4945264" y="4710451"/>
            <a:ext cx="509854" cy="5400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4C6C462-38DC-2B4C-A3F0-8544DF402236}"/>
              </a:ext>
            </a:extLst>
          </p:cNvPr>
          <p:cNvSpPr/>
          <p:nvPr/>
        </p:nvSpPr>
        <p:spPr>
          <a:xfrm>
            <a:off x="5492011" y="4323738"/>
            <a:ext cx="509854" cy="9312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871498A-24BA-584B-8434-D363A5A10BD3}"/>
              </a:ext>
            </a:extLst>
          </p:cNvPr>
          <p:cNvSpPr txBox="1"/>
          <p:nvPr/>
        </p:nvSpPr>
        <p:spPr>
          <a:xfrm>
            <a:off x="4447546" y="4833527"/>
            <a:ext cx="32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8BDCF3A-3300-CB40-A3F8-03AB4410F4F2}"/>
              </a:ext>
            </a:extLst>
          </p:cNvPr>
          <p:cNvSpPr txBox="1"/>
          <p:nvPr/>
        </p:nvSpPr>
        <p:spPr>
          <a:xfrm>
            <a:off x="5015340" y="4830907"/>
            <a:ext cx="32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BC64017-F3AA-104C-99C1-E54ACB0BFFEA}"/>
              </a:ext>
            </a:extLst>
          </p:cNvPr>
          <p:cNvSpPr txBox="1"/>
          <p:nvPr/>
        </p:nvSpPr>
        <p:spPr>
          <a:xfrm>
            <a:off x="5570644" y="4826002"/>
            <a:ext cx="32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C26C64-E94F-EF4A-AAAA-DC0B78A426F1}"/>
              </a:ext>
            </a:extLst>
          </p:cNvPr>
          <p:cNvSpPr txBox="1"/>
          <p:nvPr/>
        </p:nvSpPr>
        <p:spPr>
          <a:xfrm>
            <a:off x="6138936" y="4833526"/>
            <a:ext cx="32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6" name="Freeform: Shape 17">
            <a:extLst>
              <a:ext uri="{FF2B5EF4-FFF2-40B4-BE49-F238E27FC236}">
                <a16:creationId xmlns:a16="http://schemas.microsoft.com/office/drawing/2014/main" id="{1D0D93AE-AF94-684A-B588-F3CA9E28BDB8}"/>
              </a:ext>
            </a:extLst>
          </p:cNvPr>
          <p:cNvSpPr/>
          <p:nvPr/>
        </p:nvSpPr>
        <p:spPr>
          <a:xfrm flipV="1">
            <a:off x="4251821" y="3947471"/>
            <a:ext cx="2520451" cy="931230"/>
          </a:xfrm>
          <a:custGeom>
            <a:avLst/>
            <a:gdLst>
              <a:gd name="connsiteX0" fmla="*/ 2209800 w 2209800"/>
              <a:gd name="connsiteY0" fmla="*/ 476250 h 476250"/>
              <a:gd name="connsiteX1" fmla="*/ 1628775 w 2209800"/>
              <a:gd name="connsiteY1" fmla="*/ 142875 h 476250"/>
              <a:gd name="connsiteX2" fmla="*/ 552450 w 2209800"/>
              <a:gd name="connsiteY2" fmla="*/ 219075 h 476250"/>
              <a:gd name="connsiteX3" fmla="*/ 0 w 2209800"/>
              <a:gd name="connsiteY3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476250">
                <a:moveTo>
                  <a:pt x="2209800" y="476250"/>
                </a:moveTo>
                <a:cubicBezTo>
                  <a:pt x="2057400" y="330993"/>
                  <a:pt x="1905000" y="185737"/>
                  <a:pt x="1628775" y="142875"/>
                </a:cubicBezTo>
                <a:cubicBezTo>
                  <a:pt x="1352550" y="100012"/>
                  <a:pt x="823912" y="242887"/>
                  <a:pt x="552450" y="219075"/>
                </a:cubicBezTo>
                <a:cubicBezTo>
                  <a:pt x="280987" y="195262"/>
                  <a:pt x="93662" y="53975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4377EB2-76D0-9B46-9B9A-A456B9D07198}"/>
              </a:ext>
            </a:extLst>
          </p:cNvPr>
          <p:cNvGrpSpPr/>
          <p:nvPr/>
        </p:nvGrpSpPr>
        <p:grpSpPr>
          <a:xfrm>
            <a:off x="8618934" y="4346752"/>
            <a:ext cx="2930274" cy="1006977"/>
            <a:chOff x="8265193" y="4759012"/>
            <a:chExt cx="2930274" cy="1006977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C8A3AF3-6481-5148-8468-4408F0DBA224}"/>
                </a:ext>
              </a:extLst>
            </p:cNvPr>
            <p:cNvSpPr/>
            <p:nvPr/>
          </p:nvSpPr>
          <p:spPr>
            <a:xfrm>
              <a:off x="8265193" y="5342555"/>
              <a:ext cx="491613" cy="304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E6A0B85-769A-AD43-9224-B5713BC6F307}"/>
                </a:ext>
              </a:extLst>
            </p:cNvPr>
            <p:cNvSpPr/>
            <p:nvPr/>
          </p:nvSpPr>
          <p:spPr>
            <a:xfrm>
              <a:off x="8820497" y="5143936"/>
              <a:ext cx="491613" cy="5088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4164A2C-9F96-C945-9954-A5F8CF9A0271}"/>
                </a:ext>
              </a:extLst>
            </p:cNvPr>
            <p:cNvSpPr/>
            <p:nvPr/>
          </p:nvSpPr>
          <p:spPr>
            <a:xfrm>
              <a:off x="9367244" y="4779781"/>
              <a:ext cx="491613" cy="87753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93793E9-B778-F240-B436-14957E79DC7A}"/>
                </a:ext>
              </a:extLst>
            </p:cNvPr>
            <p:cNvSpPr txBox="1"/>
            <p:nvPr/>
          </p:nvSpPr>
          <p:spPr>
            <a:xfrm>
              <a:off x="8322779" y="5264122"/>
              <a:ext cx="313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5E2A1DE-D373-1F45-8A5D-78EABF4C051A}"/>
                </a:ext>
              </a:extLst>
            </p:cNvPr>
            <p:cNvSpPr txBox="1"/>
            <p:nvPr/>
          </p:nvSpPr>
          <p:spPr>
            <a:xfrm>
              <a:off x="8890573" y="5261502"/>
              <a:ext cx="313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F745AE5-1E49-AC45-93F5-C232A6326FEC}"/>
                </a:ext>
              </a:extLst>
            </p:cNvPr>
            <p:cNvSpPr txBox="1"/>
            <p:nvPr/>
          </p:nvSpPr>
          <p:spPr>
            <a:xfrm>
              <a:off x="9445877" y="5256597"/>
              <a:ext cx="313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F94F044-91A9-BD40-94DE-CDB26D42DAAE}"/>
                </a:ext>
              </a:extLst>
            </p:cNvPr>
            <p:cNvSpPr/>
            <p:nvPr/>
          </p:nvSpPr>
          <p:spPr>
            <a:xfrm>
              <a:off x="10703854" y="5344993"/>
              <a:ext cx="491613" cy="304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BBCC54-F58C-5E4B-9747-1FE6AC655E46}"/>
                </a:ext>
              </a:extLst>
            </p:cNvPr>
            <p:cNvSpPr txBox="1"/>
            <p:nvPr/>
          </p:nvSpPr>
          <p:spPr>
            <a:xfrm>
              <a:off x="10781349" y="5256597"/>
              <a:ext cx="313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DDEEC35D-189F-8949-BDFF-CD3E9251B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-20000" contrast="-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558" y="5086979"/>
              <a:ext cx="674513" cy="679010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1EE98CA-074E-FA4F-B344-5B13055E95AA}"/>
                </a:ext>
              </a:extLst>
            </p:cNvPr>
            <p:cNvSpPr txBox="1"/>
            <p:nvPr/>
          </p:nvSpPr>
          <p:spPr>
            <a:xfrm>
              <a:off x="9912414" y="4759012"/>
              <a:ext cx="962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stall</a:t>
              </a:r>
            </a:p>
          </p:txBody>
        </p:sp>
      </p:grpSp>
      <p:sp>
        <p:nvSpPr>
          <p:cNvPr id="132" name="Right Bracket 131">
            <a:extLst>
              <a:ext uri="{FF2B5EF4-FFF2-40B4-BE49-F238E27FC236}">
                <a16:creationId xmlns:a16="http://schemas.microsoft.com/office/drawing/2014/main" id="{6097C6F4-5C8C-AC49-AEAA-F9E3D1AF480F}"/>
              </a:ext>
            </a:extLst>
          </p:cNvPr>
          <p:cNvSpPr/>
          <p:nvPr/>
        </p:nvSpPr>
        <p:spPr>
          <a:xfrm rot="5400000">
            <a:off x="1566403" y="4435894"/>
            <a:ext cx="108000" cy="22320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5788E0B-F3A7-4135-9E88-583AC3B73062}"/>
              </a:ext>
            </a:extLst>
          </p:cNvPr>
          <p:cNvSpPr txBox="1"/>
          <p:nvPr/>
        </p:nvSpPr>
        <p:spPr>
          <a:xfrm>
            <a:off x="9755608" y="3835664"/>
            <a:ext cx="80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rapezoid 87">
            <a:extLst>
              <a:ext uri="{FF2B5EF4-FFF2-40B4-BE49-F238E27FC236}">
                <a16:creationId xmlns:a16="http://schemas.microsoft.com/office/drawing/2014/main" id="{7CA8B687-9871-8943-AE48-618FB1C88285}"/>
              </a:ext>
            </a:extLst>
          </p:cNvPr>
          <p:cNvSpPr/>
          <p:nvPr/>
        </p:nvSpPr>
        <p:spPr>
          <a:xfrm>
            <a:off x="2769704" y="1381885"/>
            <a:ext cx="4174191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L-Shape 132">
            <a:extLst>
              <a:ext uri="{FF2B5EF4-FFF2-40B4-BE49-F238E27FC236}">
                <a16:creationId xmlns:a16="http://schemas.microsoft.com/office/drawing/2014/main" id="{CCBF6FE9-4CDC-144D-8386-020A118CF9F5}"/>
              </a:ext>
            </a:extLst>
          </p:cNvPr>
          <p:cNvSpPr/>
          <p:nvPr/>
        </p:nvSpPr>
        <p:spPr>
          <a:xfrm rot="10800000">
            <a:off x="144000" y="1597422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16151B5-B5BA-B649-B8EB-19A36FC2426C}"/>
              </a:ext>
            </a:extLst>
          </p:cNvPr>
          <p:cNvSpPr txBox="1"/>
          <p:nvPr/>
        </p:nvSpPr>
        <p:spPr>
          <a:xfrm>
            <a:off x="4340472" y="3143808"/>
            <a:ext cx="73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ISP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A09EC8E-A013-D24B-945C-1A89B76416F8}"/>
              </a:ext>
            </a:extLst>
          </p:cNvPr>
          <p:cNvCxnSpPr>
            <a:cxnSpLocks/>
          </p:cNvCxnSpPr>
          <p:nvPr/>
        </p:nvCxnSpPr>
        <p:spPr>
          <a:xfrm>
            <a:off x="1999374" y="2198820"/>
            <a:ext cx="5796000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Graphic 143" descr="Laptop with solid fill">
            <a:extLst>
              <a:ext uri="{FF2B5EF4-FFF2-40B4-BE49-F238E27FC236}">
                <a16:creationId xmlns:a16="http://schemas.microsoft.com/office/drawing/2014/main" id="{8427CCB9-1F9B-E64A-B40F-14CFC240B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6012" y="810134"/>
            <a:ext cx="2843508" cy="2843508"/>
          </a:xfrm>
          <a:prstGeom prst="rect">
            <a:avLst/>
          </a:prstGeom>
        </p:spPr>
      </p:pic>
      <p:sp>
        <p:nvSpPr>
          <p:cNvPr id="145" name="Snip Diagonal Corner Rectangle 42">
            <a:extLst>
              <a:ext uri="{FF2B5EF4-FFF2-40B4-BE49-F238E27FC236}">
                <a16:creationId xmlns:a16="http://schemas.microsoft.com/office/drawing/2014/main" id="{DD0BFA8A-8355-9843-887A-2542C812A042}"/>
              </a:ext>
            </a:extLst>
          </p:cNvPr>
          <p:cNvSpPr/>
          <p:nvPr/>
        </p:nvSpPr>
        <p:spPr>
          <a:xfrm>
            <a:off x="8053406" y="1950936"/>
            <a:ext cx="1512000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85FF4F4-23B5-614A-A795-347ECF4644BC}"/>
              </a:ext>
            </a:extLst>
          </p:cNvPr>
          <p:cNvSpPr txBox="1"/>
          <p:nvPr/>
        </p:nvSpPr>
        <p:spPr>
          <a:xfrm>
            <a:off x="7992206" y="1925736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ED81A6F-77A1-D94F-AA8A-005894C4760A}"/>
              </a:ext>
            </a:extLst>
          </p:cNvPr>
          <p:cNvSpPr txBox="1"/>
          <p:nvPr/>
        </p:nvSpPr>
        <p:spPr>
          <a:xfrm>
            <a:off x="7591107" y="3084936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BF3F07A-713A-D741-AEA6-D0CA1FD615F5}"/>
              </a:ext>
            </a:extLst>
          </p:cNvPr>
          <p:cNvSpPr txBox="1"/>
          <p:nvPr/>
        </p:nvSpPr>
        <p:spPr>
          <a:xfrm>
            <a:off x="10546594" y="3086636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6D9C0A50-A0FE-FF4C-AEA2-9D698ACD3C1E}"/>
              </a:ext>
            </a:extLst>
          </p:cNvPr>
          <p:cNvCxnSpPr>
            <a:cxnSpLocks/>
          </p:cNvCxnSpPr>
          <p:nvPr/>
        </p:nvCxnSpPr>
        <p:spPr>
          <a:xfrm>
            <a:off x="9882780" y="2198820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4D87B34F-D45E-5548-9FAE-01B7A2DFBD5D}"/>
              </a:ext>
            </a:extLst>
          </p:cNvPr>
          <p:cNvSpPr txBox="1"/>
          <p:nvPr/>
        </p:nvSpPr>
        <p:spPr>
          <a:xfrm>
            <a:off x="397804" y="2825902"/>
            <a:ext cx="17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</p:txBody>
      </p:sp>
      <p:sp>
        <p:nvSpPr>
          <p:cNvPr id="152" name="Snip Diagonal Corner Rectangle 40">
            <a:extLst>
              <a:ext uri="{FF2B5EF4-FFF2-40B4-BE49-F238E27FC236}">
                <a16:creationId xmlns:a16="http://schemas.microsoft.com/office/drawing/2014/main" id="{AE8FA1B5-B6D9-C14C-A229-6926914C0B3A}"/>
              </a:ext>
            </a:extLst>
          </p:cNvPr>
          <p:cNvSpPr/>
          <p:nvPr/>
        </p:nvSpPr>
        <p:spPr>
          <a:xfrm>
            <a:off x="254279" y="1971467"/>
            <a:ext cx="1684800" cy="4608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84FBE5C-2F05-7B42-8D30-0F8AEE1548D9}"/>
              </a:ext>
            </a:extLst>
          </p:cNvPr>
          <p:cNvSpPr txBox="1"/>
          <p:nvPr/>
        </p:nvSpPr>
        <p:spPr>
          <a:xfrm>
            <a:off x="49385" y="1955925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20AC974C-DB30-C948-BCA5-747375908C95}"/>
              </a:ext>
            </a:extLst>
          </p:cNvPr>
          <p:cNvCxnSpPr>
            <a:cxnSpLocks/>
          </p:cNvCxnSpPr>
          <p:nvPr/>
        </p:nvCxnSpPr>
        <p:spPr>
          <a:xfrm>
            <a:off x="2664000" y="2198820"/>
            <a:ext cx="4464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5" name="Picture 154">
            <a:extLst>
              <a:ext uri="{FF2B5EF4-FFF2-40B4-BE49-F238E27FC236}">
                <a16:creationId xmlns:a16="http://schemas.microsoft.com/office/drawing/2014/main" id="{63DCDC09-9EAB-7847-AF38-51F728B6B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32" y="1380278"/>
            <a:ext cx="1652757" cy="1713471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7BA38FF8-463E-ED4C-A648-E3ECC0D61C92}"/>
              </a:ext>
            </a:extLst>
          </p:cNvPr>
          <p:cNvSpPr txBox="1"/>
          <p:nvPr/>
        </p:nvSpPr>
        <p:spPr>
          <a:xfrm>
            <a:off x="3987143" y="2256002"/>
            <a:ext cx="35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video stream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D8B45B1-2978-A54E-B800-BDC0D5DE8133}"/>
              </a:ext>
            </a:extLst>
          </p:cNvPr>
          <p:cNvSpPr txBox="1"/>
          <p:nvPr/>
        </p:nvSpPr>
        <p:spPr>
          <a:xfrm>
            <a:off x="3866444" y="5829420"/>
            <a:ext cx="652311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improvement is a key objective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Arrow: Chevron 22">
            <a:extLst>
              <a:ext uri="{FF2B5EF4-FFF2-40B4-BE49-F238E27FC236}">
                <a16:creationId xmlns:a16="http://schemas.microsoft.com/office/drawing/2014/main" id="{9229634F-645B-2140-8C90-B682A236F842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92" name="Arrow: Pentagon 20">
            <a:extLst>
              <a:ext uri="{FF2B5EF4-FFF2-40B4-BE49-F238E27FC236}">
                <a16:creationId xmlns:a16="http://schemas.microsoft.com/office/drawing/2014/main" id="{F114FA6C-0B77-1A4B-B713-A3EA9C211D50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Arrow: Pentagon 15">
            <a:extLst>
              <a:ext uri="{FF2B5EF4-FFF2-40B4-BE49-F238E27FC236}">
                <a16:creationId xmlns:a16="http://schemas.microsoft.com/office/drawing/2014/main" id="{A0D41E08-3F2A-BC43-BE9B-C0707F49B2D9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Arrow: Pentagon 20">
            <a:extLst>
              <a:ext uri="{FF2B5EF4-FFF2-40B4-BE49-F238E27FC236}">
                <a16:creationId xmlns:a16="http://schemas.microsoft.com/office/drawing/2014/main" id="{8375FAD2-A24B-E440-AD85-6BE4B887FD3E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Arrow: Pentagon 15">
            <a:extLst>
              <a:ext uri="{FF2B5EF4-FFF2-40B4-BE49-F238E27FC236}">
                <a16:creationId xmlns:a16="http://schemas.microsoft.com/office/drawing/2014/main" id="{55FBDA62-9CCF-0B49-B015-1AAFD9B6B346}"/>
              </a:ext>
            </a:extLst>
          </p:cNvPr>
          <p:cNvSpPr/>
          <p:nvPr/>
        </p:nvSpPr>
        <p:spPr>
          <a:xfrm>
            <a:off x="367201" y="360000"/>
            <a:ext cx="3276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ooter Placeholder 42">
            <a:extLst>
              <a:ext uri="{FF2B5EF4-FFF2-40B4-BE49-F238E27FC236}">
                <a16:creationId xmlns:a16="http://schemas.microsoft.com/office/drawing/2014/main" id="{3FCD7BA4-3CD9-1D4A-B43E-9683E435B0D4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1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BD5E0E4-CB9B-721B-73FE-CFC5C2DBA0F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859F7BB-BD97-2B3F-E8CC-7076329CC87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BFD8335-2238-0427-BD50-FA237BB51E0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88D2C74-7C41-F4E1-9672-7B6044B1E89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20C651-5DB5-B432-BBD9-9CA13099689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3DD7D2F-81A2-86CE-7260-49697C11DB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39A0AE2-61A4-7154-EC2D-94567AFB65A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36B09151-42B0-A994-8115-67C4D2C1D7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B62011E3-0EC0-A7EB-4AA9-F094ADCA3A1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0737ACE8-FA34-3378-5EB6-53AA940C6C7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10C801D-1519-FF35-E63F-BC4728BE9AF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DC04D9A-B930-6F67-0A8B-983178EDF02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B2A910A-584C-B73D-2CAD-B5C8F6EA661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597F45D-06AD-F461-0B75-356EE86D61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EBAA25E-4153-029F-6C7E-EDEFBFAB84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9E3DADC6-E108-A1C4-36C7-14D67F9F163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717B9D7-28C5-080E-115D-DAF76A744D3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D51BCC05-9ACF-D98D-9366-0362B2CA0B2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46E04D6E-7A2B-6139-EEDB-58B67BCC5540}"/>
              </a:ext>
            </a:extLst>
          </p:cNvPr>
          <p:cNvSpPr txBox="1">
            <a:spLocks/>
          </p:cNvSpPr>
          <p:nvPr/>
        </p:nvSpPr>
        <p:spPr>
          <a:xfrm>
            <a:off x="0" y="53541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Additional Considerations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407284-8D64-420F-8C17-DCC60E4BE590}"/>
              </a:ext>
            </a:extLst>
          </p:cNvPr>
          <p:cNvSpPr txBox="1"/>
          <p:nvPr/>
        </p:nvSpPr>
        <p:spPr>
          <a:xfrm>
            <a:off x="176910" y="987087"/>
            <a:ext cx="1179357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✅  by an ISP, an ISP consortium, or a third party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Dynamic maintenance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🔄  standard practice in modern software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Deliberate disruption of IQN signaling by OTT providers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⚠️  may trigger neutrality regulations for OTT providers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Scalability of OTT-specific IQN instantiation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✅  feasible due to the relatively small number of OTT hypergiants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🔒</a:t>
            </a:r>
            <a:r>
              <a:rPr lang="en-US" sz="2400" dirty="0"/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IQN shares only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information, not video content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371B3896-978B-4FCC-A441-68EBBD90F032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lide Number Placeholder 8">
            <a:extLst>
              <a:ext uri="{FF2B5EF4-FFF2-40B4-BE49-F238E27FC236}">
                <a16:creationId xmlns:a16="http://schemas.microsoft.com/office/drawing/2014/main" id="{5ACB3C9B-E3F6-45F1-A4E1-1D789C5EC3E6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CC484727-2D21-4CEB-AA4A-C121E5659ED8}"/>
              </a:ext>
            </a:extLst>
          </p:cNvPr>
          <p:cNvSpPr txBox="1">
            <a:spLocks/>
          </p:cNvSpPr>
          <p:nvPr/>
        </p:nvSpPr>
        <p:spPr>
          <a:xfrm>
            <a:off x="9227289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lide Number Placeholder 8">
            <a:extLst>
              <a:ext uri="{FF2B5EF4-FFF2-40B4-BE49-F238E27FC236}">
                <a16:creationId xmlns:a16="http://schemas.microsoft.com/office/drawing/2014/main" id="{4B366320-1481-46E0-B882-8F52BE13C33A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30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Arrow: Pentagon 20">
            <a:extLst>
              <a:ext uri="{FF2B5EF4-FFF2-40B4-BE49-F238E27FC236}">
                <a16:creationId xmlns:a16="http://schemas.microsoft.com/office/drawing/2014/main" id="{D3CA752F-5414-5C4A-8292-4B1C3EDB92CF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0" name="Arrow: Chevron 21">
            <a:extLst>
              <a:ext uri="{FF2B5EF4-FFF2-40B4-BE49-F238E27FC236}">
                <a16:creationId xmlns:a16="http://schemas.microsoft.com/office/drawing/2014/main" id="{6083F2B8-AC4E-6C41-8029-6986AF717BF1}"/>
              </a:ext>
            </a:extLst>
          </p:cNvPr>
          <p:cNvSpPr/>
          <p:nvPr/>
        </p:nvSpPr>
        <p:spPr>
          <a:xfrm>
            <a:off x="9475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41" name="Arrow: Chevron 16">
            <a:extLst>
              <a:ext uri="{FF2B5EF4-FFF2-40B4-BE49-F238E27FC236}">
                <a16:creationId xmlns:a16="http://schemas.microsoft.com/office/drawing/2014/main" id="{FDB87CD2-A9F6-DA4D-B05D-2E39265FF2E3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46" name="Arrow: Chevron 18">
            <a:extLst>
              <a:ext uri="{FF2B5EF4-FFF2-40B4-BE49-F238E27FC236}">
                <a16:creationId xmlns:a16="http://schemas.microsoft.com/office/drawing/2014/main" id="{3D61916D-7F7C-B64D-9470-14EC5929CA38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7" name="Arrow: Chevron 19">
            <a:extLst>
              <a:ext uri="{FF2B5EF4-FFF2-40B4-BE49-F238E27FC236}">
                <a16:creationId xmlns:a16="http://schemas.microsoft.com/office/drawing/2014/main" id="{02D471A0-39FD-124B-8812-FE4C3E6B91CC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8" name="Arrow: Chevron 22">
            <a:extLst>
              <a:ext uri="{FF2B5EF4-FFF2-40B4-BE49-F238E27FC236}">
                <a16:creationId xmlns:a16="http://schemas.microsoft.com/office/drawing/2014/main" id="{671964BA-A25E-4244-88C6-1C2E27E6BA73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pic>
        <p:nvPicPr>
          <p:cNvPr id="35" name="Picture 2" descr="About Netflix - Company Assets">
            <a:extLst>
              <a:ext uri="{FF2B5EF4-FFF2-40B4-BE49-F238E27FC236}">
                <a16:creationId xmlns:a16="http://schemas.microsoft.com/office/drawing/2014/main" id="{2822F9E9-5B3E-FC43-A22A-84AD3C107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91" y="3751612"/>
            <a:ext cx="690371" cy="6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Aplicación Prime Video en Amazon Appstore">
            <a:extLst>
              <a:ext uri="{FF2B5EF4-FFF2-40B4-BE49-F238E27FC236}">
                <a16:creationId xmlns:a16="http://schemas.microsoft.com/office/drawing/2014/main" id="{CE93826D-149F-144E-A1C5-7AAE42C1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97" y="3763724"/>
            <a:ext cx="664606" cy="68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YouTube Icon Vector 11998173 Vector Art at Vecteezy">
            <a:extLst>
              <a:ext uri="{FF2B5EF4-FFF2-40B4-BE49-F238E27FC236}">
                <a16:creationId xmlns:a16="http://schemas.microsoft.com/office/drawing/2014/main" id="{35833C19-9490-0047-A25F-604E3945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360" y="4441983"/>
            <a:ext cx="975634" cy="97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E6F9FE9-6E34-F444-A1A3-DD04105F2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587" y="4629032"/>
            <a:ext cx="763496" cy="48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Arrow: Pentagon 20">
            <a:extLst>
              <a:ext uri="{FF2B5EF4-FFF2-40B4-BE49-F238E27FC236}">
                <a16:creationId xmlns:a16="http://schemas.microsoft.com/office/drawing/2014/main" id="{CF67C7E7-55CF-CE44-A420-028F53E8A4B8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Arrow: Pentagon 15">
            <a:extLst>
              <a:ext uri="{FF2B5EF4-FFF2-40B4-BE49-F238E27FC236}">
                <a16:creationId xmlns:a16="http://schemas.microsoft.com/office/drawing/2014/main" id="{B01A89C8-CAEF-0B48-A7D4-15C1FEE2731A}"/>
              </a:ext>
            </a:extLst>
          </p:cNvPr>
          <p:cNvSpPr/>
          <p:nvPr/>
        </p:nvSpPr>
        <p:spPr>
          <a:xfrm>
            <a:off x="367199" y="360000"/>
            <a:ext cx="101664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ooter Placeholder 42">
            <a:extLst>
              <a:ext uri="{FF2B5EF4-FFF2-40B4-BE49-F238E27FC236}">
                <a16:creationId xmlns:a16="http://schemas.microsoft.com/office/drawing/2014/main" id="{20E12826-3CA4-3F4C-84D4-065C0321D9EA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76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rrow: Pentagon 20">
            <a:extLst>
              <a:ext uri="{FF2B5EF4-FFF2-40B4-BE49-F238E27FC236}">
                <a16:creationId xmlns:a16="http://schemas.microsoft.com/office/drawing/2014/main" id="{517B0308-AF84-AA40-9DAA-4EAF15A7B548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BD5E0E4-CB9B-721B-73FE-CFC5C2DBA0F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859F7BB-BD97-2B3F-E8CC-7076329CC87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BFD8335-2238-0427-BD50-FA237BB51E0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88D2C74-7C41-F4E1-9672-7B6044B1E89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20C651-5DB5-B432-BBD9-9CA13099689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3DD7D2F-81A2-86CE-7260-49697C11DB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39A0AE2-61A4-7154-EC2D-94567AFB65A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36B09151-42B0-A994-8115-67C4D2C1D7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B62011E3-0EC0-A7EB-4AA9-F094ADCA3A1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0737ACE8-FA34-3378-5EB6-53AA940C6C7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10C801D-1519-FF35-E63F-BC4728BE9AF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DC04D9A-B930-6F67-0A8B-983178EDF02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B2A910A-584C-B73D-2CAD-B5C8F6EA661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597F45D-06AD-F461-0B75-356EE86D61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EBAA25E-4153-029F-6C7E-EDEFBFAB84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9E3DADC6-E108-A1C4-36C7-14D67F9F163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717B9D7-28C5-080E-115D-DAF76A744D3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D51BCC05-9ACF-D98D-9366-0362B2CA0B2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46E04D6E-7A2B-6139-EEDB-58B67BCC5540}"/>
              </a:ext>
            </a:extLst>
          </p:cNvPr>
          <p:cNvSpPr txBox="1">
            <a:spLocks/>
          </p:cNvSpPr>
          <p:nvPr/>
        </p:nvSpPr>
        <p:spPr>
          <a:xfrm>
            <a:off x="0" y="53541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IQN Relevance to ISPs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407284-8D64-420F-8C17-DCC60E4BE590}"/>
              </a:ext>
            </a:extLst>
          </p:cNvPr>
          <p:cNvSpPr txBox="1"/>
          <p:nvPr/>
        </p:nvSpPr>
        <p:spPr>
          <a:xfrm>
            <a:off x="176910" y="1141635"/>
            <a:ext cx="1179357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Establishing a direct relationship with end users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✅  particularly beneficial for remote ISPs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Enhancing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a network-layer timescale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✅  reacts within hundreds of milliseconds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✅  faster than OTT providers' application-layer adjustments (seconds)  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Monetization opportunities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/>
              <a:t>💰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subscription-based services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/>
              <a:t>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advertisements in IQN’s user agents on end-user devices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371B3896-978B-4FCC-A441-68EBBD90F032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lide Number Placeholder 8">
            <a:extLst>
              <a:ext uri="{FF2B5EF4-FFF2-40B4-BE49-F238E27FC236}">
                <a16:creationId xmlns:a16="http://schemas.microsoft.com/office/drawing/2014/main" id="{5ACB3C9B-E3F6-45F1-A4E1-1D789C5EC3E6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CC484727-2D21-4CEB-AA4A-C121E5659ED8}"/>
              </a:ext>
            </a:extLst>
          </p:cNvPr>
          <p:cNvSpPr txBox="1">
            <a:spLocks/>
          </p:cNvSpPr>
          <p:nvPr/>
        </p:nvSpPr>
        <p:spPr>
          <a:xfrm>
            <a:off x="9227289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lide Number Placeholder 8">
            <a:extLst>
              <a:ext uri="{FF2B5EF4-FFF2-40B4-BE49-F238E27FC236}">
                <a16:creationId xmlns:a16="http://schemas.microsoft.com/office/drawing/2014/main" id="{4B366320-1481-46E0-B882-8F52BE13C33A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31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Arrow: Pentagon 20">
            <a:extLst>
              <a:ext uri="{FF2B5EF4-FFF2-40B4-BE49-F238E27FC236}">
                <a16:creationId xmlns:a16="http://schemas.microsoft.com/office/drawing/2014/main" id="{D3CA752F-5414-5C4A-8292-4B1C3EDB92CF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0" name="Arrow: Chevron 21">
            <a:extLst>
              <a:ext uri="{FF2B5EF4-FFF2-40B4-BE49-F238E27FC236}">
                <a16:creationId xmlns:a16="http://schemas.microsoft.com/office/drawing/2014/main" id="{6083F2B8-AC4E-6C41-8029-6986AF717BF1}"/>
              </a:ext>
            </a:extLst>
          </p:cNvPr>
          <p:cNvSpPr/>
          <p:nvPr/>
        </p:nvSpPr>
        <p:spPr>
          <a:xfrm>
            <a:off x="9475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41" name="Arrow: Chevron 16">
            <a:extLst>
              <a:ext uri="{FF2B5EF4-FFF2-40B4-BE49-F238E27FC236}">
                <a16:creationId xmlns:a16="http://schemas.microsoft.com/office/drawing/2014/main" id="{FDB87CD2-A9F6-DA4D-B05D-2E39265FF2E3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46" name="Arrow: Chevron 18">
            <a:extLst>
              <a:ext uri="{FF2B5EF4-FFF2-40B4-BE49-F238E27FC236}">
                <a16:creationId xmlns:a16="http://schemas.microsoft.com/office/drawing/2014/main" id="{3D61916D-7F7C-B64D-9470-14EC5929CA38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7" name="Arrow: Chevron 19">
            <a:extLst>
              <a:ext uri="{FF2B5EF4-FFF2-40B4-BE49-F238E27FC236}">
                <a16:creationId xmlns:a16="http://schemas.microsoft.com/office/drawing/2014/main" id="{02D471A0-39FD-124B-8812-FE4C3E6B91CC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8" name="Arrow: Chevron 22">
            <a:extLst>
              <a:ext uri="{FF2B5EF4-FFF2-40B4-BE49-F238E27FC236}">
                <a16:creationId xmlns:a16="http://schemas.microsoft.com/office/drawing/2014/main" id="{671964BA-A25E-4244-88C6-1C2E27E6BA73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49" name="Arrow: Pentagon 15">
            <a:extLst>
              <a:ext uri="{FF2B5EF4-FFF2-40B4-BE49-F238E27FC236}">
                <a16:creationId xmlns:a16="http://schemas.microsoft.com/office/drawing/2014/main" id="{5D8AE816-1131-3B45-B68C-4CE934C18138}"/>
              </a:ext>
            </a:extLst>
          </p:cNvPr>
          <p:cNvSpPr/>
          <p:nvPr/>
        </p:nvSpPr>
        <p:spPr>
          <a:xfrm>
            <a:off x="367199" y="360000"/>
            <a:ext cx="105192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ooter Placeholder 42">
            <a:extLst>
              <a:ext uri="{FF2B5EF4-FFF2-40B4-BE49-F238E27FC236}">
                <a16:creationId xmlns:a16="http://schemas.microsoft.com/office/drawing/2014/main" id="{82C223F7-9585-B343-A09A-D206F1DAA922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45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BD5E0E4-CB9B-721B-73FE-CFC5C2DBA0F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859F7BB-BD97-2B3F-E8CC-7076329CC87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BFD8335-2238-0427-BD50-FA237BB51E0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88D2C74-7C41-F4E1-9672-7B6044B1E89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20C651-5DB5-B432-BBD9-9CA13099689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3DD7D2F-81A2-86CE-7260-49697C11DB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39A0AE2-61A4-7154-EC2D-94567AFB65A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36B09151-42B0-A994-8115-67C4D2C1D7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B62011E3-0EC0-A7EB-4AA9-F094ADCA3A1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0737ACE8-FA34-3378-5EB6-53AA940C6C7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10C801D-1519-FF35-E63F-BC4728BE9AF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DC04D9A-B930-6F67-0A8B-983178EDF02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B2A910A-584C-B73D-2CAD-B5C8F6EA661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597F45D-06AD-F461-0B75-356EE86D61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EBAA25E-4153-029F-6C7E-EDEFBFAB84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9E3DADC6-E108-A1C4-36C7-14D67F9F163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717B9D7-28C5-080E-115D-DAF76A744D3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D51BCC05-9ACF-D98D-9366-0362B2CA0B2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46E04D6E-7A2B-6139-EEDB-58B67BCC5540}"/>
              </a:ext>
            </a:extLst>
          </p:cNvPr>
          <p:cNvSpPr txBox="1">
            <a:spLocks/>
          </p:cNvSpPr>
          <p:nvPr/>
        </p:nvSpPr>
        <p:spPr>
          <a:xfrm>
            <a:off x="0" y="53541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407284-8D64-420F-8C17-DCC60E4BE590}"/>
              </a:ext>
            </a:extLst>
          </p:cNvPr>
          <p:cNvSpPr txBox="1"/>
          <p:nvPr/>
        </p:nvSpPr>
        <p:spPr>
          <a:xfrm>
            <a:off x="249008" y="1115877"/>
            <a:ext cx="1179357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📊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Further research on IQN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stalls vs. other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metrics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binary impairment signaling vs.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 encoding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🛠️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IQN integration into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developing new mechanisms 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detection by user agents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exploring techniques 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improvement by ISPs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studying fairness considerations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🔗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Extending IQN to additional OTT services 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🤝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Collaborating with ISPs for real-world IQN experimentation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371B3896-978B-4FCC-A441-68EBBD90F032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lide Number Placeholder 8">
            <a:extLst>
              <a:ext uri="{FF2B5EF4-FFF2-40B4-BE49-F238E27FC236}">
                <a16:creationId xmlns:a16="http://schemas.microsoft.com/office/drawing/2014/main" id="{5ACB3C9B-E3F6-45F1-A4E1-1D789C5EC3E6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CC484727-2D21-4CEB-AA4A-C121E5659ED8}"/>
              </a:ext>
            </a:extLst>
          </p:cNvPr>
          <p:cNvSpPr txBox="1">
            <a:spLocks/>
          </p:cNvSpPr>
          <p:nvPr/>
        </p:nvSpPr>
        <p:spPr>
          <a:xfrm>
            <a:off x="9227289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lide Number Placeholder 8">
            <a:extLst>
              <a:ext uri="{FF2B5EF4-FFF2-40B4-BE49-F238E27FC236}">
                <a16:creationId xmlns:a16="http://schemas.microsoft.com/office/drawing/2014/main" id="{4B366320-1481-46E0-B882-8F52BE13C33A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32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Arrow: Pentagon 20">
            <a:extLst>
              <a:ext uri="{FF2B5EF4-FFF2-40B4-BE49-F238E27FC236}">
                <a16:creationId xmlns:a16="http://schemas.microsoft.com/office/drawing/2014/main" id="{94D1081B-68AD-4744-8484-0C3A5B72A25B}"/>
              </a:ext>
            </a:extLst>
          </p:cNvPr>
          <p:cNvSpPr/>
          <p:nvPr/>
        </p:nvSpPr>
        <p:spPr>
          <a:xfrm>
            <a:off x="367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6" name="Arrow: Chevron 21">
            <a:extLst>
              <a:ext uri="{FF2B5EF4-FFF2-40B4-BE49-F238E27FC236}">
                <a16:creationId xmlns:a16="http://schemas.microsoft.com/office/drawing/2014/main" id="{6D340FF6-AD38-644F-92D8-6925B217E3CF}"/>
              </a:ext>
            </a:extLst>
          </p:cNvPr>
          <p:cNvSpPr/>
          <p:nvPr/>
        </p:nvSpPr>
        <p:spPr>
          <a:xfrm>
            <a:off x="9475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7" name="Arrow: Chevron 16">
            <a:extLst>
              <a:ext uri="{FF2B5EF4-FFF2-40B4-BE49-F238E27FC236}">
                <a16:creationId xmlns:a16="http://schemas.microsoft.com/office/drawing/2014/main" id="{2695E184-7E57-F543-BED9-27D4E709074B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39" name="Arrow: Chevron 18">
            <a:extLst>
              <a:ext uri="{FF2B5EF4-FFF2-40B4-BE49-F238E27FC236}">
                <a16:creationId xmlns:a16="http://schemas.microsoft.com/office/drawing/2014/main" id="{8A4E240A-78DC-BE46-B62D-4BC7C96C731A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0" name="Arrow: Chevron 19">
            <a:extLst>
              <a:ext uri="{FF2B5EF4-FFF2-40B4-BE49-F238E27FC236}">
                <a16:creationId xmlns:a16="http://schemas.microsoft.com/office/drawing/2014/main" id="{C43FAC87-B26B-C940-9A66-7B01234D18B4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1" name="Arrow: Chevron 22">
            <a:extLst>
              <a:ext uri="{FF2B5EF4-FFF2-40B4-BE49-F238E27FC236}">
                <a16:creationId xmlns:a16="http://schemas.microsoft.com/office/drawing/2014/main" id="{9C8E6A9F-B415-F74A-A8B9-BC87797C3692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46" name="Arrow: Pentagon 15">
            <a:extLst>
              <a:ext uri="{FF2B5EF4-FFF2-40B4-BE49-F238E27FC236}">
                <a16:creationId xmlns:a16="http://schemas.microsoft.com/office/drawing/2014/main" id="{576C5948-2C47-F54D-896E-E681CA392EF5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oter Placeholder 42">
            <a:extLst>
              <a:ext uri="{FF2B5EF4-FFF2-40B4-BE49-F238E27FC236}">
                <a16:creationId xmlns:a16="http://schemas.microsoft.com/office/drawing/2014/main" id="{C532D786-EC66-CF49-80F5-AAA7A37A129C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5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473B026A-15BC-4BD5-BB0A-D7AC7EDE1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14" y="2397895"/>
            <a:ext cx="3188104" cy="181038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0" y="491342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33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4A54046-9BFE-48B1-A67B-F69C7AECE265}"/>
              </a:ext>
            </a:extLst>
          </p:cNvPr>
          <p:cNvSpPr txBox="1"/>
          <p:nvPr/>
        </p:nvSpPr>
        <p:spPr>
          <a:xfrm>
            <a:off x="122727" y="1240008"/>
            <a:ext cx="6158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DRONAC (PID2022-140560OB-I00)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funded by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MICIU/AEI/10.13039/501100011033 and ERDF, EU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EA71146-B568-4AAB-9EB7-8006999B892E}"/>
              </a:ext>
            </a:extLst>
          </p:cNvPr>
          <p:cNvSpPr txBox="1"/>
          <p:nvPr/>
        </p:nvSpPr>
        <p:spPr>
          <a:xfrm>
            <a:off x="6548840" y="1720505"/>
            <a:ext cx="5449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Christian Doppler Laboratory ATHENA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funded by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C833D65-6A2A-4BB4-A907-7021033EC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4" y="1196876"/>
            <a:ext cx="2625229" cy="44779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10B655A-83EA-4D3D-816C-DAD27D6AC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04" y="4120542"/>
            <a:ext cx="4406747" cy="47592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1BA7FA9-FD32-435E-AC3E-625B0D83D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95" y="4885673"/>
            <a:ext cx="3647664" cy="1499040"/>
          </a:xfrm>
          <a:prstGeom prst="rect">
            <a:avLst/>
          </a:prstGeom>
        </p:spPr>
      </p:pic>
      <p:pic>
        <p:nvPicPr>
          <p:cNvPr id="1026" name="Picture 2" descr="image003">
            <a:extLst>
              <a:ext uri="{FF2B5EF4-FFF2-40B4-BE49-F238E27FC236}">
                <a16:creationId xmlns:a16="http://schemas.microsoft.com/office/drawing/2014/main" id="{7057B267-AD5B-4D09-9A20-FFE2B25A7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4" y="2296270"/>
            <a:ext cx="58483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EDFAB98A-BC1F-1145-8FD1-421DCC2F36B5}"/>
              </a:ext>
            </a:extLst>
          </p:cNvPr>
          <p:cNvSpPr txBox="1">
            <a:spLocks/>
          </p:cNvSpPr>
          <p:nvPr/>
        </p:nvSpPr>
        <p:spPr>
          <a:xfrm>
            <a:off x="0" y="21600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15" name="Footer Placeholder 42">
            <a:extLst>
              <a:ext uri="{FF2B5EF4-FFF2-40B4-BE49-F238E27FC236}">
                <a16:creationId xmlns:a16="http://schemas.microsoft.com/office/drawing/2014/main" id="{957333BA-3F73-DB4D-A4B5-2495154CDD6E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5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9454E13-9DB9-C5AB-B885-25646139771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0232AC-E2A9-ECEC-7A26-8BE88430571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7B31B77-B650-4D0E-F918-289035CE5AC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161955EA-DB8B-5228-49D2-1EAB2B07539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A12D844-0C48-7FCC-F353-16B05D1054D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B32559D-C40F-B890-F915-66A65972E10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4A6F3ACC-CD82-A2CE-B77B-2283D25AA3A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E4A8E8C0-CE46-BCB4-EE2A-FBD4A2F0B18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604B4CE9-C66C-61BD-6D0B-B0D6311A66E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E0033A5-9952-14B0-C0DB-83EE6DC788A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FAA0EBCA-50F7-DA22-F72B-40004B13DC6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9F943A3C-2F0C-16D5-9A54-40E5B62D95E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B537183D-3995-495E-9818-074210809C0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18C9A3C7-7E81-DE66-DEAE-5247424723B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3C2720BA-3372-566C-CDCE-2E81047B9AF8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A92A075F-4080-1CEA-3225-4678DECE944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E7110F17-A49C-D880-88C6-6B14FD2D27C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7EFB8DB-98A3-586E-3612-8018FBAA959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0E19AB56-3C9F-6C56-4260-8191BF70FF3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636CF09E-0260-6C47-39AD-2BED89FA856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9D2F8F8B-2562-F859-4326-E2E488BF967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2BDB9A71-6F6C-F2B8-F83E-E7037D67F90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C7AD02-0B28-4F59-8F5F-FE4A4654E4EF}"/>
              </a:ext>
            </a:extLst>
          </p:cNvPr>
          <p:cNvSpPr txBox="1"/>
          <p:nvPr/>
        </p:nvSpPr>
        <p:spPr>
          <a:xfrm>
            <a:off x="272139" y="811048"/>
            <a:ext cx="119198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❌ ISPs struggle to infer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limiting their ability to improve it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❌ existing solutions (e.g., ALTO and CAMARA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do not fully bridge the gap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800" dirty="0"/>
              <a:t>In-band Quality Notification (IQN): a new mechanism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✅ enables end users to notify ISPs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✅ works despite encryption, asymmetric routing, and NAT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✅ requires no OTT support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/>
              <a:t>🛠️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IQN integration into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management and real-world testing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🙌 Let us explore the possibilities together! </a:t>
            </a:r>
          </a:p>
        </p:txBody>
      </p:sp>
      <p:sp>
        <p:nvSpPr>
          <p:cNvPr id="41" name="Slide Number Placeholder 8">
            <a:extLst>
              <a:ext uri="{FF2B5EF4-FFF2-40B4-BE49-F238E27FC236}">
                <a16:creationId xmlns:a16="http://schemas.microsoft.com/office/drawing/2014/main" id="{F3FB20E9-685D-4A57-8D82-08877562CF47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34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8" name="Title 2">
            <a:extLst>
              <a:ext uri="{FF2B5EF4-FFF2-40B4-BE49-F238E27FC236}">
                <a16:creationId xmlns:a16="http://schemas.microsoft.com/office/drawing/2014/main" id="{38809358-432A-D24B-A1B6-DCA25C7EDB47}"/>
              </a:ext>
            </a:extLst>
          </p:cNvPr>
          <p:cNvSpPr txBox="1">
            <a:spLocks/>
          </p:cNvSpPr>
          <p:nvPr/>
        </p:nvSpPr>
        <p:spPr>
          <a:xfrm>
            <a:off x="0" y="21600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</p:txBody>
      </p:sp>
      <p:sp>
        <p:nvSpPr>
          <p:cNvPr id="32" name="Footer Placeholder 42">
            <a:extLst>
              <a:ext uri="{FF2B5EF4-FFF2-40B4-BE49-F238E27FC236}">
                <a16:creationId xmlns:a16="http://schemas.microsoft.com/office/drawing/2014/main" id="{88ED9209-12EB-814E-B4B3-DEB948686E96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0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Laptop with solid fill">
            <a:extLst>
              <a:ext uri="{FF2B5EF4-FFF2-40B4-BE49-F238E27FC236}">
                <a16:creationId xmlns:a16="http://schemas.microsoft.com/office/drawing/2014/main" id="{85150656-561D-9449-B1E2-08B1B2591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3406" y="1162418"/>
            <a:ext cx="2843508" cy="2843508"/>
          </a:xfrm>
          <a:prstGeom prst="rect">
            <a:avLst/>
          </a:prstGeom>
        </p:spPr>
      </p:pic>
      <p:sp>
        <p:nvSpPr>
          <p:cNvPr id="136" name="Trapezoid 135">
            <a:extLst>
              <a:ext uri="{FF2B5EF4-FFF2-40B4-BE49-F238E27FC236}">
                <a16:creationId xmlns:a16="http://schemas.microsoft.com/office/drawing/2014/main" id="{601DEC86-EEA9-421F-A356-146C09543B6D}"/>
              </a:ext>
            </a:extLst>
          </p:cNvPr>
          <p:cNvSpPr/>
          <p:nvPr/>
        </p:nvSpPr>
        <p:spPr>
          <a:xfrm>
            <a:off x="1881809" y="1707665"/>
            <a:ext cx="4174191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4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0251BCD0-6C87-EE47-9FFC-1B954DB4F522}"/>
              </a:ext>
            </a:extLst>
          </p:cNvPr>
          <p:cNvSpPr txBox="1">
            <a:spLocks/>
          </p:cNvSpPr>
          <p:nvPr/>
        </p:nvSpPr>
        <p:spPr>
          <a:xfrm>
            <a:off x="0" y="634563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ISPs Have the Means and Incentives to Improve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5E2A1DE-D373-1F45-8A5D-78EABF4C051A}"/>
              </a:ext>
            </a:extLst>
          </p:cNvPr>
          <p:cNvSpPr txBox="1"/>
          <p:nvPr/>
        </p:nvSpPr>
        <p:spPr>
          <a:xfrm>
            <a:off x="7275785" y="5517578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F745AE5-1E49-AC45-93F5-C232A6326FEC}"/>
              </a:ext>
            </a:extLst>
          </p:cNvPr>
          <p:cNvSpPr txBox="1"/>
          <p:nvPr/>
        </p:nvSpPr>
        <p:spPr>
          <a:xfrm>
            <a:off x="7831089" y="5512673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DDEEC35D-189F-8949-BDFF-CD3E9251B46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211" y="2206833"/>
            <a:ext cx="674513" cy="679010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B1EE98CA-074E-FA4F-B344-5B13055E95AA}"/>
              </a:ext>
            </a:extLst>
          </p:cNvPr>
          <p:cNvSpPr txBox="1"/>
          <p:nvPr/>
        </p:nvSpPr>
        <p:spPr>
          <a:xfrm>
            <a:off x="7751716" y="1876094"/>
            <a:ext cx="82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stall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D1F02F7-5ADD-4643-B606-423AF48B5EEA}"/>
              </a:ext>
            </a:extLst>
          </p:cNvPr>
          <p:cNvSpPr txBox="1"/>
          <p:nvPr/>
        </p:nvSpPr>
        <p:spPr>
          <a:xfrm>
            <a:off x="3651109" y="3421384"/>
            <a:ext cx="75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ISP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339C7FC-68A4-4AF7-B445-0910D0521678}"/>
              </a:ext>
            </a:extLst>
          </p:cNvPr>
          <p:cNvSpPr txBox="1"/>
          <p:nvPr/>
        </p:nvSpPr>
        <p:spPr>
          <a:xfrm>
            <a:off x="2484000" y="1876094"/>
            <a:ext cx="329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insufficient bandwidth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CA0E04-6980-4245-8564-BB121A1F1EB0}"/>
              </a:ext>
            </a:extLst>
          </p:cNvPr>
          <p:cNvCxnSpPr>
            <a:cxnSpLocks/>
          </p:cNvCxnSpPr>
          <p:nvPr/>
        </p:nvCxnSpPr>
        <p:spPr>
          <a:xfrm>
            <a:off x="1728000" y="2520000"/>
            <a:ext cx="2232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2EBFA08-C145-944F-8AA5-72055B73A21D}"/>
              </a:ext>
            </a:extLst>
          </p:cNvPr>
          <p:cNvSpPr txBox="1"/>
          <p:nvPr/>
        </p:nvSpPr>
        <p:spPr>
          <a:xfrm>
            <a:off x="6928501" y="3410716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8B3F59-4EA9-5347-A9E8-A5CEC9497DBE}"/>
              </a:ext>
            </a:extLst>
          </p:cNvPr>
          <p:cNvSpPr txBox="1"/>
          <p:nvPr/>
        </p:nvSpPr>
        <p:spPr>
          <a:xfrm>
            <a:off x="10390592" y="3410716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C0BE21C-2589-054F-8C89-137187188B0F}"/>
              </a:ext>
            </a:extLst>
          </p:cNvPr>
          <p:cNvCxnSpPr>
            <a:cxnSpLocks/>
          </p:cNvCxnSpPr>
          <p:nvPr/>
        </p:nvCxnSpPr>
        <p:spPr>
          <a:xfrm>
            <a:off x="6372000" y="2520000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02614B8-68A8-D546-AD5F-32714F7E6D42}"/>
              </a:ext>
            </a:extLst>
          </p:cNvPr>
          <p:cNvCxnSpPr>
            <a:cxnSpLocks/>
          </p:cNvCxnSpPr>
          <p:nvPr/>
        </p:nvCxnSpPr>
        <p:spPr>
          <a:xfrm>
            <a:off x="9250905" y="2520000"/>
            <a:ext cx="1116000" cy="0"/>
          </a:xfrm>
          <a:prstGeom prst="line">
            <a:avLst/>
          </a:prstGeom>
          <a:ln w="76200" cmpd="sng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61CFC603-F87D-474D-A431-A4EF36AF6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208" y="1706058"/>
            <a:ext cx="1652757" cy="171347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9D141DD-9E2A-A54A-8070-6A2D7C115983}"/>
              </a:ext>
            </a:extLst>
          </p:cNvPr>
          <p:cNvSpPr txBox="1"/>
          <p:nvPr/>
        </p:nvSpPr>
        <p:spPr>
          <a:xfrm>
            <a:off x="2434564" y="5760609"/>
            <a:ext cx="767405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But first, ISPs must detect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impairment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FB8519-A877-E045-8E3B-C56170BCE785}"/>
              </a:ext>
            </a:extLst>
          </p:cNvPr>
          <p:cNvSpPr txBox="1"/>
          <p:nvPr/>
        </p:nvSpPr>
        <p:spPr>
          <a:xfrm>
            <a:off x="9927370" y="1217716"/>
            <a:ext cx="214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impaired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A5E3D-F3AF-F14E-9604-AC0ECB56D754}"/>
              </a:ext>
            </a:extLst>
          </p:cNvPr>
          <p:cNvSpPr/>
          <p:nvPr/>
        </p:nvSpPr>
        <p:spPr>
          <a:xfrm>
            <a:off x="2443372" y="4011887"/>
            <a:ext cx="34763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🛠️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 traffic prioritization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➜ rerouting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D7BEE6B-8901-344E-BC75-394B8BC8589C}"/>
              </a:ext>
            </a:extLst>
          </p:cNvPr>
          <p:cNvSpPr/>
          <p:nvPr/>
        </p:nvSpPr>
        <p:spPr>
          <a:xfrm>
            <a:off x="6271591" y="4015697"/>
            <a:ext cx="620104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💰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➜ connectivity market competitiveness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➜ customer attraction and retention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F521D6A-8DC7-2D4F-BFE5-CFF60187D970}"/>
              </a:ext>
            </a:extLst>
          </p:cNvPr>
          <p:cNvCxnSpPr>
            <a:cxnSpLocks/>
          </p:cNvCxnSpPr>
          <p:nvPr/>
        </p:nvCxnSpPr>
        <p:spPr>
          <a:xfrm>
            <a:off x="252000" y="2520000"/>
            <a:ext cx="1440000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C8243EF-2AA9-874A-B661-F3F1F1D5EA33}"/>
              </a:ext>
            </a:extLst>
          </p:cNvPr>
          <p:cNvCxnSpPr>
            <a:cxnSpLocks/>
          </p:cNvCxnSpPr>
          <p:nvPr/>
        </p:nvCxnSpPr>
        <p:spPr>
          <a:xfrm>
            <a:off x="4500000" y="2519444"/>
            <a:ext cx="1800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xplosion: 8 Points 138">
            <a:extLst>
              <a:ext uri="{FF2B5EF4-FFF2-40B4-BE49-F238E27FC236}">
                <a16:creationId xmlns:a16="http://schemas.microsoft.com/office/drawing/2014/main" id="{86EBF3F9-5D21-724A-92A1-40BC1133DFD9}"/>
              </a:ext>
            </a:extLst>
          </p:cNvPr>
          <p:cNvSpPr/>
          <p:nvPr/>
        </p:nvSpPr>
        <p:spPr>
          <a:xfrm>
            <a:off x="4019311" y="2382230"/>
            <a:ext cx="380044" cy="3459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04187B-FEE0-F04C-8B97-06241BE5BACB}"/>
              </a:ext>
            </a:extLst>
          </p:cNvPr>
          <p:cNvSpPr txBox="1"/>
          <p:nvPr/>
        </p:nvSpPr>
        <p:spPr>
          <a:xfrm>
            <a:off x="3124258" y="2732521"/>
            <a:ext cx="35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video stream</a:t>
            </a:r>
          </a:p>
        </p:txBody>
      </p:sp>
      <p:sp>
        <p:nvSpPr>
          <p:cNvPr id="40" name="Arrow: Pentagon 15">
            <a:extLst>
              <a:ext uri="{FF2B5EF4-FFF2-40B4-BE49-F238E27FC236}">
                <a16:creationId xmlns:a16="http://schemas.microsoft.com/office/drawing/2014/main" id="{C093F323-CF2D-084C-97C7-213CAE75EC82}"/>
              </a:ext>
            </a:extLst>
          </p:cNvPr>
          <p:cNvSpPr/>
          <p:nvPr/>
        </p:nvSpPr>
        <p:spPr>
          <a:xfrm>
            <a:off x="367911" y="36000"/>
            <a:ext cx="1475999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6" name="Arrow: Chevron 16">
            <a:extLst>
              <a:ext uri="{FF2B5EF4-FFF2-40B4-BE49-F238E27FC236}">
                <a16:creationId xmlns:a16="http://schemas.microsoft.com/office/drawing/2014/main" id="{B2AEC4C4-D9E0-634D-8D1D-64B58DE21CC4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47" name="Arrow: Chevron 18">
            <a:extLst>
              <a:ext uri="{FF2B5EF4-FFF2-40B4-BE49-F238E27FC236}">
                <a16:creationId xmlns:a16="http://schemas.microsoft.com/office/drawing/2014/main" id="{2BA6B28F-740F-264D-A5EC-6FA0D012DDFA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8" name="Arrow: Chevron 19">
            <a:extLst>
              <a:ext uri="{FF2B5EF4-FFF2-40B4-BE49-F238E27FC236}">
                <a16:creationId xmlns:a16="http://schemas.microsoft.com/office/drawing/2014/main" id="{E76ECE61-C441-164F-9C44-AFAE1C929B2D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9" name="Arrow: Chevron 22">
            <a:extLst>
              <a:ext uri="{FF2B5EF4-FFF2-40B4-BE49-F238E27FC236}">
                <a16:creationId xmlns:a16="http://schemas.microsoft.com/office/drawing/2014/main" id="{DEAFDB2F-3C5D-E942-9102-5626FC52574A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0" name="Arrow: Chevron 22">
            <a:extLst>
              <a:ext uri="{FF2B5EF4-FFF2-40B4-BE49-F238E27FC236}">
                <a16:creationId xmlns:a16="http://schemas.microsoft.com/office/drawing/2014/main" id="{82749C54-F7B8-CD46-8823-4274CCE5D749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1" name="Arrow: Pentagon 20">
            <a:extLst>
              <a:ext uri="{FF2B5EF4-FFF2-40B4-BE49-F238E27FC236}">
                <a16:creationId xmlns:a16="http://schemas.microsoft.com/office/drawing/2014/main" id="{3CE580FE-7156-2349-AC21-39EC558BE7A8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rrow: Pentagon 15">
            <a:extLst>
              <a:ext uri="{FF2B5EF4-FFF2-40B4-BE49-F238E27FC236}">
                <a16:creationId xmlns:a16="http://schemas.microsoft.com/office/drawing/2014/main" id="{8AD2BDBA-5C8D-4247-AC0D-B3A367A522D4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rrow: Pentagon 20">
            <a:extLst>
              <a:ext uri="{FF2B5EF4-FFF2-40B4-BE49-F238E27FC236}">
                <a16:creationId xmlns:a16="http://schemas.microsoft.com/office/drawing/2014/main" id="{C3A96C9C-0128-3148-B25B-A0F0427EC3E7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Arrow: Pentagon 15">
            <a:extLst>
              <a:ext uri="{FF2B5EF4-FFF2-40B4-BE49-F238E27FC236}">
                <a16:creationId xmlns:a16="http://schemas.microsoft.com/office/drawing/2014/main" id="{E1A436BB-FA91-1A40-9506-E3949B3C5DE2}"/>
              </a:ext>
            </a:extLst>
          </p:cNvPr>
          <p:cNvSpPr/>
          <p:nvPr/>
        </p:nvSpPr>
        <p:spPr>
          <a:xfrm>
            <a:off x="367201" y="360000"/>
            <a:ext cx="4932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ooter Placeholder 42">
            <a:extLst>
              <a:ext uri="{FF2B5EF4-FFF2-40B4-BE49-F238E27FC236}">
                <a16:creationId xmlns:a16="http://schemas.microsoft.com/office/drawing/2014/main" id="{7E808362-5D4D-8541-9BDA-7EBE5D27B559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2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Laptop with solid fill">
            <a:extLst>
              <a:ext uri="{FF2B5EF4-FFF2-40B4-BE49-F238E27FC236}">
                <a16:creationId xmlns:a16="http://schemas.microsoft.com/office/drawing/2014/main" id="{85150656-561D-9449-B1E2-08B1B2591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6012" y="810134"/>
            <a:ext cx="2843508" cy="2843508"/>
          </a:xfrm>
          <a:prstGeom prst="rect">
            <a:avLst/>
          </a:prstGeom>
        </p:spPr>
      </p:pic>
      <p:sp>
        <p:nvSpPr>
          <p:cNvPr id="53" name="Trapezoid 52">
            <a:extLst>
              <a:ext uri="{FF2B5EF4-FFF2-40B4-BE49-F238E27FC236}">
                <a16:creationId xmlns:a16="http://schemas.microsoft.com/office/drawing/2014/main" id="{7ABE0401-BBA2-924D-9CD5-8FCE43E3605E}"/>
              </a:ext>
            </a:extLst>
          </p:cNvPr>
          <p:cNvSpPr/>
          <p:nvPr/>
        </p:nvSpPr>
        <p:spPr>
          <a:xfrm>
            <a:off x="2769704" y="1381885"/>
            <a:ext cx="4174191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-Shape 50">
            <a:extLst>
              <a:ext uri="{FF2B5EF4-FFF2-40B4-BE49-F238E27FC236}">
                <a16:creationId xmlns:a16="http://schemas.microsoft.com/office/drawing/2014/main" id="{05C246F5-1310-4031-9467-7FA8645865A9}"/>
              </a:ext>
            </a:extLst>
          </p:cNvPr>
          <p:cNvSpPr/>
          <p:nvPr/>
        </p:nvSpPr>
        <p:spPr>
          <a:xfrm rot="10800000">
            <a:off x="144000" y="1597422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BFCD656-C82F-CF4E-BA6E-02EE8F29957C}"/>
              </a:ext>
            </a:extLst>
          </p:cNvPr>
          <p:cNvSpPr/>
          <p:nvPr/>
        </p:nvSpPr>
        <p:spPr>
          <a:xfrm>
            <a:off x="1944000" y="2003420"/>
            <a:ext cx="61128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5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0251BCD0-6C87-EE47-9FFC-1B954DB4F522}"/>
              </a:ext>
            </a:extLst>
          </p:cNvPr>
          <p:cNvSpPr txBox="1">
            <a:spLocks/>
          </p:cNvSpPr>
          <p:nvPr/>
        </p:nvSpPr>
        <p:spPr>
          <a:xfrm>
            <a:off x="0" y="634563"/>
            <a:ext cx="12191999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Independent ISP-Side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Inference Is Challenging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D1F02F7-5ADD-4643-B606-423AF48B5EEA}"/>
              </a:ext>
            </a:extLst>
          </p:cNvPr>
          <p:cNvSpPr txBox="1"/>
          <p:nvPr/>
        </p:nvSpPr>
        <p:spPr>
          <a:xfrm>
            <a:off x="4514014" y="3080392"/>
            <a:ext cx="129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84AEA4-C353-FC4C-9565-9E15CE8555AE}"/>
              </a:ext>
            </a:extLst>
          </p:cNvPr>
          <p:cNvSpPr txBox="1"/>
          <p:nvPr/>
        </p:nvSpPr>
        <p:spPr>
          <a:xfrm>
            <a:off x="2397000" y="5802835"/>
            <a:ext cx="739799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🤔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 might assist ISPs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inference?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CA0E04-6980-4245-8564-BB121A1F1EB0}"/>
              </a:ext>
            </a:extLst>
          </p:cNvPr>
          <p:cNvCxnSpPr>
            <a:cxnSpLocks/>
          </p:cNvCxnSpPr>
          <p:nvPr/>
        </p:nvCxnSpPr>
        <p:spPr>
          <a:xfrm>
            <a:off x="1999374" y="2198820"/>
            <a:ext cx="6048000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nip Diagonal Corner Rectangle 42">
            <a:extLst>
              <a:ext uri="{FF2B5EF4-FFF2-40B4-BE49-F238E27FC236}">
                <a16:creationId xmlns:a16="http://schemas.microsoft.com/office/drawing/2014/main" id="{3D4122A7-D365-0741-A6D3-22609B1D3B0B}"/>
              </a:ext>
            </a:extLst>
          </p:cNvPr>
          <p:cNvSpPr/>
          <p:nvPr/>
        </p:nvSpPr>
        <p:spPr>
          <a:xfrm>
            <a:off x="8053406" y="1970814"/>
            <a:ext cx="1512000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0CFB44-5CCD-2E40-B7DA-7C2A5DE264AD}"/>
              </a:ext>
            </a:extLst>
          </p:cNvPr>
          <p:cNvSpPr txBox="1"/>
          <p:nvPr/>
        </p:nvSpPr>
        <p:spPr>
          <a:xfrm>
            <a:off x="7992206" y="1945614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EBFA08-C145-944F-8AA5-72055B73A21D}"/>
              </a:ext>
            </a:extLst>
          </p:cNvPr>
          <p:cNvSpPr txBox="1"/>
          <p:nvPr/>
        </p:nvSpPr>
        <p:spPr>
          <a:xfrm>
            <a:off x="7591107" y="3084936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8B3F59-4EA9-5347-A9E8-A5CEC9497DBE}"/>
              </a:ext>
            </a:extLst>
          </p:cNvPr>
          <p:cNvSpPr txBox="1"/>
          <p:nvPr/>
        </p:nvSpPr>
        <p:spPr>
          <a:xfrm>
            <a:off x="10546594" y="3086636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02614B8-68A8-D546-AD5F-32714F7E6D42}"/>
              </a:ext>
            </a:extLst>
          </p:cNvPr>
          <p:cNvCxnSpPr>
            <a:cxnSpLocks/>
          </p:cNvCxnSpPr>
          <p:nvPr/>
        </p:nvCxnSpPr>
        <p:spPr>
          <a:xfrm>
            <a:off x="9882780" y="2198820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450E359-5F65-4C47-9B25-7A590582592D}"/>
              </a:ext>
            </a:extLst>
          </p:cNvPr>
          <p:cNvSpPr txBox="1"/>
          <p:nvPr/>
        </p:nvSpPr>
        <p:spPr>
          <a:xfrm>
            <a:off x="291971" y="3712064"/>
            <a:ext cx="113546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ℹ️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OTT providers encrypt traffic end-to-end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e.g., with QUIC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❌ Encryption renders deep packet inspection (DPI) ineffective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❌ Independent learning-based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inference struggles with accuracy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3588A4-57E6-B242-AA29-E72A108153D1}"/>
              </a:ext>
            </a:extLst>
          </p:cNvPr>
          <p:cNvSpPr txBox="1"/>
          <p:nvPr/>
        </p:nvSpPr>
        <p:spPr>
          <a:xfrm>
            <a:off x="4109008" y="1536955"/>
            <a:ext cx="2725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47953C-758F-4022-8ED1-BB3A4C16ED14}"/>
              </a:ext>
            </a:extLst>
          </p:cNvPr>
          <p:cNvSpPr txBox="1"/>
          <p:nvPr/>
        </p:nvSpPr>
        <p:spPr>
          <a:xfrm>
            <a:off x="397804" y="2825902"/>
            <a:ext cx="17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</p:txBody>
      </p:sp>
      <p:sp>
        <p:nvSpPr>
          <p:cNvPr id="49" name="Snip Diagonal Corner Rectangle 40">
            <a:extLst>
              <a:ext uri="{FF2B5EF4-FFF2-40B4-BE49-F238E27FC236}">
                <a16:creationId xmlns:a16="http://schemas.microsoft.com/office/drawing/2014/main" id="{E2A4B062-E527-40E3-9E22-E3694DC5A875}"/>
              </a:ext>
            </a:extLst>
          </p:cNvPr>
          <p:cNvSpPr/>
          <p:nvPr/>
        </p:nvSpPr>
        <p:spPr>
          <a:xfrm>
            <a:off x="254279" y="1971467"/>
            <a:ext cx="1684800" cy="4608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D0C17C-EDE3-411B-9B70-9EB9D4A6D64E}"/>
              </a:ext>
            </a:extLst>
          </p:cNvPr>
          <p:cNvSpPr txBox="1"/>
          <p:nvPr/>
        </p:nvSpPr>
        <p:spPr>
          <a:xfrm>
            <a:off x="49385" y="1955925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111D57-178E-2440-8CE8-843A2D407DAF}"/>
              </a:ext>
            </a:extLst>
          </p:cNvPr>
          <p:cNvCxnSpPr>
            <a:cxnSpLocks/>
          </p:cNvCxnSpPr>
          <p:nvPr/>
        </p:nvCxnSpPr>
        <p:spPr>
          <a:xfrm>
            <a:off x="2664000" y="2198820"/>
            <a:ext cx="4464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21C460E9-8668-954F-AD33-844657DB1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32" y="1380278"/>
            <a:ext cx="1652757" cy="171347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8CD5E48-6131-3C4A-8976-2BF909800897}"/>
              </a:ext>
            </a:extLst>
          </p:cNvPr>
          <p:cNvSpPr txBox="1"/>
          <p:nvPr/>
        </p:nvSpPr>
        <p:spPr>
          <a:xfrm>
            <a:off x="3188112" y="2359336"/>
            <a:ext cx="35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encrypted video stream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C7C02-3887-C54B-9E6D-BBA7759F6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70" y="1451508"/>
            <a:ext cx="611251" cy="6112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C91975-DA9B-9B46-AE05-705C6B843E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07" y="1343333"/>
            <a:ext cx="915429" cy="915429"/>
          </a:xfrm>
          <a:prstGeom prst="rect">
            <a:avLst/>
          </a:prstGeom>
        </p:spPr>
      </p:pic>
      <p:sp>
        <p:nvSpPr>
          <p:cNvPr id="34" name="Arrow: Pentagon 15">
            <a:extLst>
              <a:ext uri="{FF2B5EF4-FFF2-40B4-BE49-F238E27FC236}">
                <a16:creationId xmlns:a16="http://schemas.microsoft.com/office/drawing/2014/main" id="{EA2D11C6-7EE0-434B-A7AA-4D36FA917689}"/>
              </a:ext>
            </a:extLst>
          </p:cNvPr>
          <p:cNvSpPr/>
          <p:nvPr/>
        </p:nvSpPr>
        <p:spPr>
          <a:xfrm>
            <a:off x="367911" y="36000"/>
            <a:ext cx="1475999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7" name="Arrow: Chevron 16">
            <a:extLst>
              <a:ext uri="{FF2B5EF4-FFF2-40B4-BE49-F238E27FC236}">
                <a16:creationId xmlns:a16="http://schemas.microsoft.com/office/drawing/2014/main" id="{2C2184CF-0616-F24D-875B-2D069EA4146E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54" name="Arrow: Chevron 18">
            <a:extLst>
              <a:ext uri="{FF2B5EF4-FFF2-40B4-BE49-F238E27FC236}">
                <a16:creationId xmlns:a16="http://schemas.microsoft.com/office/drawing/2014/main" id="{7D962838-36B5-2E4F-8956-2BE83504BDA0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55" name="Arrow: Chevron 19">
            <a:extLst>
              <a:ext uri="{FF2B5EF4-FFF2-40B4-BE49-F238E27FC236}">
                <a16:creationId xmlns:a16="http://schemas.microsoft.com/office/drawing/2014/main" id="{CF83C7DE-FFFD-8349-84AC-D34E1FD0D7FD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56" name="Arrow: Chevron 22">
            <a:extLst>
              <a:ext uri="{FF2B5EF4-FFF2-40B4-BE49-F238E27FC236}">
                <a16:creationId xmlns:a16="http://schemas.microsoft.com/office/drawing/2014/main" id="{D6FE85C8-E794-B64B-9698-0D6D2ECD34A1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7" name="Arrow: Chevron 22">
            <a:extLst>
              <a:ext uri="{FF2B5EF4-FFF2-40B4-BE49-F238E27FC236}">
                <a16:creationId xmlns:a16="http://schemas.microsoft.com/office/drawing/2014/main" id="{657E49F0-798C-5A49-BF22-0CC8C4E10D0B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8" name="Arrow: Pentagon 20">
            <a:extLst>
              <a:ext uri="{FF2B5EF4-FFF2-40B4-BE49-F238E27FC236}">
                <a16:creationId xmlns:a16="http://schemas.microsoft.com/office/drawing/2014/main" id="{DF96FB3A-CF0C-7F49-AFCE-383329C13532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Arrow: Pentagon 15">
            <a:extLst>
              <a:ext uri="{FF2B5EF4-FFF2-40B4-BE49-F238E27FC236}">
                <a16:creationId xmlns:a16="http://schemas.microsoft.com/office/drawing/2014/main" id="{D89E56AF-DA89-084B-B20A-90819830D314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row: Pentagon 20">
            <a:extLst>
              <a:ext uri="{FF2B5EF4-FFF2-40B4-BE49-F238E27FC236}">
                <a16:creationId xmlns:a16="http://schemas.microsoft.com/office/drawing/2014/main" id="{917EB049-EC5C-EB47-B3D8-C18D029BA864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Arrow: Pentagon 15">
            <a:extLst>
              <a:ext uri="{FF2B5EF4-FFF2-40B4-BE49-F238E27FC236}">
                <a16:creationId xmlns:a16="http://schemas.microsoft.com/office/drawing/2014/main" id="{9410ECF6-EE9D-834F-9D0D-2A488764642E}"/>
              </a:ext>
            </a:extLst>
          </p:cNvPr>
          <p:cNvSpPr/>
          <p:nvPr/>
        </p:nvSpPr>
        <p:spPr>
          <a:xfrm>
            <a:off x="367201" y="360000"/>
            <a:ext cx="6552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ooter Placeholder 42">
            <a:extLst>
              <a:ext uri="{FF2B5EF4-FFF2-40B4-BE49-F238E27FC236}">
                <a16:creationId xmlns:a16="http://schemas.microsoft.com/office/drawing/2014/main" id="{B41B37F0-5125-234A-8E88-DC8E7F4338E6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7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-Shape 42">
            <a:extLst>
              <a:ext uri="{FF2B5EF4-FFF2-40B4-BE49-F238E27FC236}">
                <a16:creationId xmlns:a16="http://schemas.microsoft.com/office/drawing/2014/main" id="{0BCB2779-B6A4-6C45-AD61-C29037AC4284}"/>
              </a:ext>
            </a:extLst>
          </p:cNvPr>
          <p:cNvSpPr/>
          <p:nvPr/>
        </p:nvSpPr>
        <p:spPr>
          <a:xfrm rot="10800000">
            <a:off x="144000" y="1597422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rapezoid 110">
            <a:extLst>
              <a:ext uri="{FF2B5EF4-FFF2-40B4-BE49-F238E27FC236}">
                <a16:creationId xmlns:a16="http://schemas.microsoft.com/office/drawing/2014/main" id="{89290F3F-335D-B24D-B782-30917B29A689}"/>
              </a:ext>
            </a:extLst>
          </p:cNvPr>
          <p:cNvSpPr/>
          <p:nvPr/>
        </p:nvSpPr>
        <p:spPr>
          <a:xfrm>
            <a:off x="2769704" y="1381885"/>
            <a:ext cx="4174191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6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0251BCD0-6C87-EE47-9FFC-1B954DB4F522}"/>
              </a:ext>
            </a:extLst>
          </p:cNvPr>
          <p:cNvSpPr txBox="1">
            <a:spLocks/>
          </p:cNvSpPr>
          <p:nvPr/>
        </p:nvSpPr>
        <p:spPr>
          <a:xfrm>
            <a:off x="0" y="634563"/>
            <a:ext cx="12191999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Potential Assistants in ISP-Side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Inference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84AEA4-C353-FC4C-9565-9E15CE8555AE}"/>
              </a:ext>
            </a:extLst>
          </p:cNvPr>
          <p:cNvSpPr txBox="1"/>
          <p:nvPr/>
        </p:nvSpPr>
        <p:spPr>
          <a:xfrm>
            <a:off x="894773" y="5767965"/>
            <a:ext cx="981685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End users require a mechanism for notifying ISPs of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2398933-4E4F-4D4D-807C-2C3F0E5C2B7C}"/>
              </a:ext>
            </a:extLst>
          </p:cNvPr>
          <p:cNvSpPr txBox="1"/>
          <p:nvPr/>
        </p:nvSpPr>
        <p:spPr>
          <a:xfrm>
            <a:off x="254279" y="3706175"/>
            <a:ext cx="117883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❌ OTT providers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control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 their own and have little incentive to share insights with ISPs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✅ End users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➜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benefit from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improvement and have access to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C32A6D6-5767-BD42-991F-3130BFC7C8C6}"/>
              </a:ext>
            </a:extLst>
          </p:cNvPr>
          <p:cNvSpPr txBox="1"/>
          <p:nvPr/>
        </p:nvSpPr>
        <p:spPr>
          <a:xfrm>
            <a:off x="4514014" y="3080392"/>
            <a:ext cx="129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ISP</a:t>
            </a:r>
          </a:p>
        </p:txBody>
      </p:sp>
      <p:pic>
        <p:nvPicPr>
          <p:cNvPr id="98" name="Graphic 97" descr="Laptop with solid fill">
            <a:extLst>
              <a:ext uri="{FF2B5EF4-FFF2-40B4-BE49-F238E27FC236}">
                <a16:creationId xmlns:a16="http://schemas.microsoft.com/office/drawing/2014/main" id="{703D2256-F823-E445-996A-47FF75DA3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6012" y="810134"/>
            <a:ext cx="2843508" cy="2843508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31BCC6FC-0B90-C841-989E-F7AABC0B31B1}"/>
              </a:ext>
            </a:extLst>
          </p:cNvPr>
          <p:cNvSpPr txBox="1"/>
          <p:nvPr/>
        </p:nvSpPr>
        <p:spPr>
          <a:xfrm>
            <a:off x="7591107" y="3084936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E90EB3-B1E2-7048-B623-F6CBD754AA89}"/>
              </a:ext>
            </a:extLst>
          </p:cNvPr>
          <p:cNvSpPr txBox="1"/>
          <p:nvPr/>
        </p:nvSpPr>
        <p:spPr>
          <a:xfrm>
            <a:off x="10546594" y="3086636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25EB390-AA4B-3E4C-8796-A516336D98EF}"/>
              </a:ext>
            </a:extLst>
          </p:cNvPr>
          <p:cNvCxnSpPr>
            <a:cxnSpLocks/>
          </p:cNvCxnSpPr>
          <p:nvPr/>
        </p:nvCxnSpPr>
        <p:spPr>
          <a:xfrm>
            <a:off x="9882780" y="2198820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2E1A32E0-512E-A94D-98CA-6D727CBD4958}"/>
              </a:ext>
            </a:extLst>
          </p:cNvPr>
          <p:cNvSpPr txBox="1"/>
          <p:nvPr/>
        </p:nvSpPr>
        <p:spPr>
          <a:xfrm>
            <a:off x="4109008" y="1536955"/>
            <a:ext cx="2725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4C12F7B-685B-8F40-89ED-021EFF1C5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32" y="1380278"/>
            <a:ext cx="1652757" cy="1713471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77D931F8-CAF8-674F-A916-7107726C8BB7}"/>
              </a:ext>
            </a:extLst>
          </p:cNvPr>
          <p:cNvSpPr txBox="1"/>
          <p:nvPr/>
        </p:nvSpPr>
        <p:spPr>
          <a:xfrm>
            <a:off x="3188112" y="2359336"/>
            <a:ext cx="35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encrypted video stream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E7D7FAC9-57AF-5F4C-8482-98A8B806D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70" y="1451508"/>
            <a:ext cx="611251" cy="61125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C9043C13-98B3-6F43-9FFA-8CB2896D97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07" y="1343333"/>
            <a:ext cx="915429" cy="915429"/>
          </a:xfrm>
          <a:prstGeom prst="rect">
            <a:avLst/>
          </a:prstGeom>
        </p:spPr>
      </p:pic>
      <p:sp>
        <p:nvSpPr>
          <p:cNvPr id="33" name="Arrow: Pentagon 15">
            <a:extLst>
              <a:ext uri="{FF2B5EF4-FFF2-40B4-BE49-F238E27FC236}">
                <a16:creationId xmlns:a16="http://schemas.microsoft.com/office/drawing/2014/main" id="{31E2E155-EE25-4A4A-8A67-98AB406B3A7B}"/>
              </a:ext>
            </a:extLst>
          </p:cNvPr>
          <p:cNvSpPr/>
          <p:nvPr/>
        </p:nvSpPr>
        <p:spPr>
          <a:xfrm>
            <a:off x="367911" y="36000"/>
            <a:ext cx="1475999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4" name="Arrow: Chevron 16">
            <a:extLst>
              <a:ext uri="{FF2B5EF4-FFF2-40B4-BE49-F238E27FC236}">
                <a16:creationId xmlns:a16="http://schemas.microsoft.com/office/drawing/2014/main" id="{44A120B6-F945-7A4E-9C88-B8B557D8E9DD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35" name="Arrow: Chevron 18">
            <a:extLst>
              <a:ext uri="{FF2B5EF4-FFF2-40B4-BE49-F238E27FC236}">
                <a16:creationId xmlns:a16="http://schemas.microsoft.com/office/drawing/2014/main" id="{458173CC-2D87-AB44-BD8C-A059E1955425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36" name="Arrow: Chevron 19">
            <a:extLst>
              <a:ext uri="{FF2B5EF4-FFF2-40B4-BE49-F238E27FC236}">
                <a16:creationId xmlns:a16="http://schemas.microsoft.com/office/drawing/2014/main" id="{AEE6654E-0E71-BE49-999A-5334CB47570D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37" name="Arrow: Chevron 22">
            <a:extLst>
              <a:ext uri="{FF2B5EF4-FFF2-40B4-BE49-F238E27FC236}">
                <a16:creationId xmlns:a16="http://schemas.microsoft.com/office/drawing/2014/main" id="{12E8D3F0-CBA7-CA45-9C33-732229702696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8" name="Arrow: Chevron 22">
            <a:extLst>
              <a:ext uri="{FF2B5EF4-FFF2-40B4-BE49-F238E27FC236}">
                <a16:creationId xmlns:a16="http://schemas.microsoft.com/office/drawing/2014/main" id="{E5350436-0E5C-7447-930B-976766EEB5F6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9" name="Arrow: Pentagon 20">
            <a:extLst>
              <a:ext uri="{FF2B5EF4-FFF2-40B4-BE49-F238E27FC236}">
                <a16:creationId xmlns:a16="http://schemas.microsoft.com/office/drawing/2014/main" id="{973B8409-885E-934F-81D6-708A60DFDB4C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rrow: Pentagon 15">
            <a:extLst>
              <a:ext uri="{FF2B5EF4-FFF2-40B4-BE49-F238E27FC236}">
                <a16:creationId xmlns:a16="http://schemas.microsoft.com/office/drawing/2014/main" id="{D3E7612B-4942-EA43-9483-AE68BEE3C851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rrow: Pentagon 20">
            <a:extLst>
              <a:ext uri="{FF2B5EF4-FFF2-40B4-BE49-F238E27FC236}">
                <a16:creationId xmlns:a16="http://schemas.microsoft.com/office/drawing/2014/main" id="{B49F2992-8550-1F40-8050-D4B4305243F8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rrow: Pentagon 15">
            <a:extLst>
              <a:ext uri="{FF2B5EF4-FFF2-40B4-BE49-F238E27FC236}">
                <a16:creationId xmlns:a16="http://schemas.microsoft.com/office/drawing/2014/main" id="{7DD89234-6362-F546-A227-8ED1FF3950BA}"/>
              </a:ext>
            </a:extLst>
          </p:cNvPr>
          <p:cNvSpPr/>
          <p:nvPr/>
        </p:nvSpPr>
        <p:spPr>
          <a:xfrm>
            <a:off x="367201" y="360000"/>
            <a:ext cx="820799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367FAA-5791-8E4B-9CBD-260A9090130D}"/>
              </a:ext>
            </a:extLst>
          </p:cNvPr>
          <p:cNvSpPr txBox="1"/>
          <p:nvPr/>
        </p:nvSpPr>
        <p:spPr>
          <a:xfrm>
            <a:off x="397804" y="2825902"/>
            <a:ext cx="17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</p:txBody>
      </p:sp>
      <p:sp>
        <p:nvSpPr>
          <p:cNvPr id="51" name="Rounded Rectangle 42">
            <a:extLst>
              <a:ext uri="{FF2B5EF4-FFF2-40B4-BE49-F238E27FC236}">
                <a16:creationId xmlns:a16="http://schemas.microsoft.com/office/drawing/2014/main" id="{0A420EBD-67F3-48C8-BD56-2DCEB50F7061}"/>
              </a:ext>
            </a:extLst>
          </p:cNvPr>
          <p:cNvSpPr/>
          <p:nvPr/>
        </p:nvSpPr>
        <p:spPr>
          <a:xfrm>
            <a:off x="1944000" y="2003420"/>
            <a:ext cx="61128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F63F441-4094-468A-8EAC-6C48444CA862}"/>
              </a:ext>
            </a:extLst>
          </p:cNvPr>
          <p:cNvCxnSpPr>
            <a:cxnSpLocks/>
          </p:cNvCxnSpPr>
          <p:nvPr/>
        </p:nvCxnSpPr>
        <p:spPr>
          <a:xfrm>
            <a:off x="1999374" y="2198820"/>
            <a:ext cx="6048000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nip Diagonal Corner Rectangle 42">
            <a:extLst>
              <a:ext uri="{FF2B5EF4-FFF2-40B4-BE49-F238E27FC236}">
                <a16:creationId xmlns:a16="http://schemas.microsoft.com/office/drawing/2014/main" id="{70852259-7F0D-4CE1-AAE2-04F232298CA2}"/>
              </a:ext>
            </a:extLst>
          </p:cNvPr>
          <p:cNvSpPr/>
          <p:nvPr/>
        </p:nvSpPr>
        <p:spPr>
          <a:xfrm>
            <a:off x="8053406" y="1970814"/>
            <a:ext cx="1512000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B68510-3241-45C1-99E2-78BE36783EA9}"/>
              </a:ext>
            </a:extLst>
          </p:cNvPr>
          <p:cNvSpPr txBox="1"/>
          <p:nvPr/>
        </p:nvSpPr>
        <p:spPr>
          <a:xfrm>
            <a:off x="7992206" y="1945614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4EB528-1BF5-4DB5-8B0C-52326221C601}"/>
              </a:ext>
            </a:extLst>
          </p:cNvPr>
          <p:cNvCxnSpPr>
            <a:cxnSpLocks/>
          </p:cNvCxnSpPr>
          <p:nvPr/>
        </p:nvCxnSpPr>
        <p:spPr>
          <a:xfrm>
            <a:off x="2664000" y="2198820"/>
            <a:ext cx="4464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Snip Diagonal Corner Rectangle 40">
            <a:extLst>
              <a:ext uri="{FF2B5EF4-FFF2-40B4-BE49-F238E27FC236}">
                <a16:creationId xmlns:a16="http://schemas.microsoft.com/office/drawing/2014/main" id="{8DC1E432-A0C9-EE49-B376-4E89A516A049}"/>
              </a:ext>
            </a:extLst>
          </p:cNvPr>
          <p:cNvSpPr/>
          <p:nvPr/>
        </p:nvSpPr>
        <p:spPr>
          <a:xfrm>
            <a:off x="254279" y="1971467"/>
            <a:ext cx="1684800" cy="4608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BE52B23-25D2-6D4D-A7EA-9A976B50941C}"/>
              </a:ext>
            </a:extLst>
          </p:cNvPr>
          <p:cNvSpPr txBox="1"/>
          <p:nvPr/>
        </p:nvSpPr>
        <p:spPr>
          <a:xfrm>
            <a:off x="49385" y="1955925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sp>
        <p:nvSpPr>
          <p:cNvPr id="45" name="Footer Placeholder 42">
            <a:extLst>
              <a:ext uri="{FF2B5EF4-FFF2-40B4-BE49-F238E27FC236}">
                <a16:creationId xmlns:a16="http://schemas.microsoft.com/office/drawing/2014/main" id="{2A9FC6DC-CE2D-1446-A64E-657846B5A74C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4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 descr="Laptop with solid fill">
            <a:extLst>
              <a:ext uri="{FF2B5EF4-FFF2-40B4-BE49-F238E27FC236}">
                <a16:creationId xmlns:a16="http://schemas.microsoft.com/office/drawing/2014/main" id="{4E1EBAA5-F2F5-E949-A93E-FD1433EE7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6012" y="810134"/>
            <a:ext cx="2843508" cy="2843508"/>
          </a:xfrm>
          <a:prstGeom prst="rect">
            <a:avLst/>
          </a:prstGeom>
        </p:spPr>
      </p:pic>
      <p:sp>
        <p:nvSpPr>
          <p:cNvPr id="86" name="Trapezoid 85">
            <a:extLst>
              <a:ext uri="{FF2B5EF4-FFF2-40B4-BE49-F238E27FC236}">
                <a16:creationId xmlns:a16="http://schemas.microsoft.com/office/drawing/2014/main" id="{B39CC692-2AEC-BC49-8041-1B2B1D979A4D}"/>
              </a:ext>
            </a:extLst>
          </p:cNvPr>
          <p:cNvSpPr/>
          <p:nvPr/>
        </p:nvSpPr>
        <p:spPr>
          <a:xfrm>
            <a:off x="5220000" y="1377341"/>
            <a:ext cx="2016000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rapezoid 61">
            <a:extLst>
              <a:ext uri="{FF2B5EF4-FFF2-40B4-BE49-F238E27FC236}">
                <a16:creationId xmlns:a16="http://schemas.microsoft.com/office/drawing/2014/main" id="{F3C36E4D-0BEC-6B4E-9349-E7C5A799DBA4}"/>
              </a:ext>
            </a:extLst>
          </p:cNvPr>
          <p:cNvSpPr/>
          <p:nvPr/>
        </p:nvSpPr>
        <p:spPr>
          <a:xfrm>
            <a:off x="1080000" y="1381885"/>
            <a:ext cx="3852000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D617587-049E-354D-AEEF-9942CD0B7C9E}"/>
              </a:ext>
            </a:extLst>
          </p:cNvPr>
          <p:cNvSpPr/>
          <p:nvPr/>
        </p:nvSpPr>
        <p:spPr>
          <a:xfrm>
            <a:off x="254930" y="2003420"/>
            <a:ext cx="77868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FB34575E-4BDC-C40A-FD9B-F1D049BCF4A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8">
            <a:extLst>
              <a:ext uri="{FF2B5EF4-FFF2-40B4-BE49-F238E27FC236}">
                <a16:creationId xmlns:a16="http://schemas.microsoft.com/office/drawing/2014/main" id="{2E128B51-55FF-7EFD-D8C7-6E3FD2F3ABE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74EC1DC1-1E8D-2A71-96F3-3EBB406140CB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D44B9B05-9934-D8E2-8395-A93209458242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7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A51F48-85CC-4801-9B08-B0D70EDDDD6E}"/>
              </a:ext>
            </a:extLst>
          </p:cNvPr>
          <p:cNvSpPr txBox="1"/>
          <p:nvPr/>
        </p:nvSpPr>
        <p:spPr>
          <a:xfrm>
            <a:off x="5468811" y="3077774"/>
            <a:ext cx="17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ISP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9FAC49-AA7B-494B-B5A1-98C2CE5BC7EC}"/>
              </a:ext>
            </a:extLst>
          </p:cNvPr>
          <p:cNvSpPr txBox="1"/>
          <p:nvPr/>
        </p:nvSpPr>
        <p:spPr>
          <a:xfrm>
            <a:off x="235059" y="4271791"/>
            <a:ext cx="986849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Internet operates through bilateral agreements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e.g., between an end user and access ISP 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⚠️ The bandwidth bottleneck might be in other ISPs 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F1CA2BB3-4AFC-1849-AB74-A4213B65E025}"/>
              </a:ext>
            </a:extLst>
          </p:cNvPr>
          <p:cNvSpPr txBox="1">
            <a:spLocks/>
          </p:cNvSpPr>
          <p:nvPr/>
        </p:nvSpPr>
        <p:spPr>
          <a:xfrm>
            <a:off x="0" y="634563"/>
            <a:ext cx="12191999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End User Is Aware of the Access ISP Only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841A6A-924E-9142-BDEC-2A4C4ACC8769}"/>
              </a:ext>
            </a:extLst>
          </p:cNvPr>
          <p:cNvSpPr txBox="1"/>
          <p:nvPr/>
        </p:nvSpPr>
        <p:spPr>
          <a:xfrm>
            <a:off x="1699591" y="5829784"/>
            <a:ext cx="827310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Need to notify ISPs beyond the access provider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5E5FB0-C133-114D-BDE4-80FD35C251DE}"/>
              </a:ext>
            </a:extLst>
          </p:cNvPr>
          <p:cNvSpPr txBox="1"/>
          <p:nvPr/>
        </p:nvSpPr>
        <p:spPr>
          <a:xfrm>
            <a:off x="1580445" y="3080392"/>
            <a:ext cx="22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bottleneck ISP</a:t>
            </a:r>
          </a:p>
        </p:txBody>
      </p:sp>
      <p:sp>
        <p:nvSpPr>
          <p:cNvPr id="40" name="Snip Diagonal Corner Rectangle 42">
            <a:extLst>
              <a:ext uri="{FF2B5EF4-FFF2-40B4-BE49-F238E27FC236}">
                <a16:creationId xmlns:a16="http://schemas.microsoft.com/office/drawing/2014/main" id="{F12EF9F3-0D9B-7D48-A1BF-D2C5C947597B}"/>
              </a:ext>
            </a:extLst>
          </p:cNvPr>
          <p:cNvSpPr/>
          <p:nvPr/>
        </p:nvSpPr>
        <p:spPr>
          <a:xfrm>
            <a:off x="8053406" y="1970814"/>
            <a:ext cx="1512000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A0D979-E7DF-4244-9299-2262AB3643B1}"/>
              </a:ext>
            </a:extLst>
          </p:cNvPr>
          <p:cNvSpPr txBox="1"/>
          <p:nvPr/>
        </p:nvSpPr>
        <p:spPr>
          <a:xfrm>
            <a:off x="7992206" y="1945614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8B2A87-FA2B-4F44-A7B5-5F81FCD5D34F}"/>
              </a:ext>
            </a:extLst>
          </p:cNvPr>
          <p:cNvSpPr txBox="1"/>
          <p:nvPr/>
        </p:nvSpPr>
        <p:spPr>
          <a:xfrm>
            <a:off x="7591107" y="3084936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D5D504-F948-EB4E-8FD3-ED8AF182DA29}"/>
              </a:ext>
            </a:extLst>
          </p:cNvPr>
          <p:cNvSpPr txBox="1"/>
          <p:nvPr/>
        </p:nvSpPr>
        <p:spPr>
          <a:xfrm>
            <a:off x="10546594" y="3086636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3B21B5-C78C-B946-8F20-88731F063FE8}"/>
              </a:ext>
            </a:extLst>
          </p:cNvPr>
          <p:cNvCxnSpPr>
            <a:cxnSpLocks/>
          </p:cNvCxnSpPr>
          <p:nvPr/>
        </p:nvCxnSpPr>
        <p:spPr>
          <a:xfrm>
            <a:off x="9882780" y="2198820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F8EDEA-D4CE-FB46-8433-4533CFA7E25D}"/>
              </a:ext>
            </a:extLst>
          </p:cNvPr>
          <p:cNvCxnSpPr>
            <a:cxnSpLocks/>
          </p:cNvCxnSpPr>
          <p:nvPr/>
        </p:nvCxnSpPr>
        <p:spPr>
          <a:xfrm>
            <a:off x="3276000" y="2198820"/>
            <a:ext cx="4788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BB760EEF-ED80-4F40-B2F1-A13CCC8E7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32" y="1380278"/>
            <a:ext cx="1652757" cy="1713471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EC788300-011D-154A-9CD3-2BC1898B3659}"/>
              </a:ext>
            </a:extLst>
          </p:cNvPr>
          <p:cNvSpPr txBox="1"/>
          <p:nvPr/>
        </p:nvSpPr>
        <p:spPr>
          <a:xfrm>
            <a:off x="1370900" y="2364510"/>
            <a:ext cx="35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encrypted video stream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750AEE8-356F-0A43-8079-8B6F9D163EB6}"/>
              </a:ext>
            </a:extLst>
          </p:cNvPr>
          <p:cNvSpPr txBox="1"/>
          <p:nvPr/>
        </p:nvSpPr>
        <p:spPr>
          <a:xfrm>
            <a:off x="1479289" y="1582581"/>
            <a:ext cx="329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insufficient bandwidth</a:t>
            </a:r>
          </a:p>
        </p:txBody>
      </p:sp>
      <p:sp>
        <p:nvSpPr>
          <p:cNvPr id="88" name="Explosion: 8 Points 138">
            <a:extLst>
              <a:ext uri="{FF2B5EF4-FFF2-40B4-BE49-F238E27FC236}">
                <a16:creationId xmlns:a16="http://schemas.microsoft.com/office/drawing/2014/main" id="{932E2A2B-7EEF-1247-A779-29A4BB139ABE}"/>
              </a:ext>
            </a:extLst>
          </p:cNvPr>
          <p:cNvSpPr/>
          <p:nvPr/>
        </p:nvSpPr>
        <p:spPr>
          <a:xfrm>
            <a:off x="2833978" y="1998405"/>
            <a:ext cx="380044" cy="3459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E6B6972-118C-584D-89DC-EEE76F087583}"/>
              </a:ext>
            </a:extLst>
          </p:cNvPr>
          <p:cNvCxnSpPr>
            <a:cxnSpLocks/>
          </p:cNvCxnSpPr>
          <p:nvPr/>
        </p:nvCxnSpPr>
        <p:spPr>
          <a:xfrm>
            <a:off x="756000" y="2199600"/>
            <a:ext cx="2052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9EF479B-1DFF-DA4A-B8D4-D204B39AA356}"/>
              </a:ext>
            </a:extLst>
          </p:cNvPr>
          <p:cNvCxnSpPr>
            <a:cxnSpLocks/>
          </p:cNvCxnSpPr>
          <p:nvPr/>
        </p:nvCxnSpPr>
        <p:spPr>
          <a:xfrm>
            <a:off x="270000" y="2199600"/>
            <a:ext cx="2232000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9D637F5-DDC3-0B48-92EC-578D1F633B23}"/>
              </a:ext>
            </a:extLst>
          </p:cNvPr>
          <p:cNvCxnSpPr>
            <a:cxnSpLocks/>
          </p:cNvCxnSpPr>
          <p:nvPr/>
        </p:nvCxnSpPr>
        <p:spPr>
          <a:xfrm>
            <a:off x="6412890" y="4037067"/>
            <a:ext cx="4680000" cy="0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3B04F14-89D4-BF4A-B4E3-E1ECE6569539}"/>
              </a:ext>
            </a:extLst>
          </p:cNvPr>
          <p:cNvCxnSpPr>
            <a:cxnSpLocks/>
          </p:cNvCxnSpPr>
          <p:nvPr/>
        </p:nvCxnSpPr>
        <p:spPr>
          <a:xfrm>
            <a:off x="6290844" y="3525867"/>
            <a:ext cx="0" cy="612000"/>
          </a:xfrm>
          <a:prstGeom prst="line">
            <a:avLst/>
          </a:prstGeom>
          <a:ln w="76200">
            <a:solidFill>
              <a:srgbClr val="00B050"/>
            </a:solidFill>
            <a:prstDash val="sysDot"/>
            <a:headEnd type="stealth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8D28402-7D2C-4243-9ACD-7246FED7C85F}"/>
              </a:ext>
            </a:extLst>
          </p:cNvPr>
          <p:cNvCxnSpPr>
            <a:cxnSpLocks/>
          </p:cNvCxnSpPr>
          <p:nvPr/>
        </p:nvCxnSpPr>
        <p:spPr>
          <a:xfrm>
            <a:off x="11195872" y="3520221"/>
            <a:ext cx="0" cy="612000"/>
          </a:xfrm>
          <a:prstGeom prst="line">
            <a:avLst/>
          </a:prstGeom>
          <a:ln w="76200">
            <a:solidFill>
              <a:srgbClr val="00B050"/>
            </a:solidFill>
            <a:prstDash val="sysDot"/>
            <a:headEnd type="stealth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8D08AA6-5DF6-9049-95BF-C2AD81FF3F6E}"/>
              </a:ext>
            </a:extLst>
          </p:cNvPr>
          <p:cNvSpPr txBox="1"/>
          <p:nvPr/>
        </p:nvSpPr>
        <p:spPr>
          <a:xfrm>
            <a:off x="8486395" y="4126269"/>
            <a:ext cx="4120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bilateral relationship</a:t>
            </a:r>
          </a:p>
        </p:txBody>
      </p:sp>
      <p:sp>
        <p:nvSpPr>
          <p:cNvPr id="44" name="Arrow: Pentagon 15">
            <a:extLst>
              <a:ext uri="{FF2B5EF4-FFF2-40B4-BE49-F238E27FC236}">
                <a16:creationId xmlns:a16="http://schemas.microsoft.com/office/drawing/2014/main" id="{E283DE5A-8BDE-F748-84DA-FB8B109C8857}"/>
              </a:ext>
            </a:extLst>
          </p:cNvPr>
          <p:cNvSpPr/>
          <p:nvPr/>
        </p:nvSpPr>
        <p:spPr>
          <a:xfrm>
            <a:off x="367911" y="36000"/>
            <a:ext cx="1475999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6" name="Arrow: Chevron 16">
            <a:extLst>
              <a:ext uri="{FF2B5EF4-FFF2-40B4-BE49-F238E27FC236}">
                <a16:creationId xmlns:a16="http://schemas.microsoft.com/office/drawing/2014/main" id="{6A8DB586-9CD5-7842-8314-30BFAD76899E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47" name="Arrow: Chevron 18">
            <a:extLst>
              <a:ext uri="{FF2B5EF4-FFF2-40B4-BE49-F238E27FC236}">
                <a16:creationId xmlns:a16="http://schemas.microsoft.com/office/drawing/2014/main" id="{6A3BA5B3-2FD4-AB4C-A689-936DB5487896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8" name="Arrow: Chevron 19">
            <a:extLst>
              <a:ext uri="{FF2B5EF4-FFF2-40B4-BE49-F238E27FC236}">
                <a16:creationId xmlns:a16="http://schemas.microsoft.com/office/drawing/2014/main" id="{2B618BFF-9100-154D-9502-570FCCAA87E3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9" name="Arrow: Chevron 22">
            <a:extLst>
              <a:ext uri="{FF2B5EF4-FFF2-40B4-BE49-F238E27FC236}">
                <a16:creationId xmlns:a16="http://schemas.microsoft.com/office/drawing/2014/main" id="{075F7BE3-B2A5-6742-8751-C017BD7A84AF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0" name="Arrow: Chevron 22">
            <a:extLst>
              <a:ext uri="{FF2B5EF4-FFF2-40B4-BE49-F238E27FC236}">
                <a16:creationId xmlns:a16="http://schemas.microsoft.com/office/drawing/2014/main" id="{6DDD2D7A-A016-D140-BABC-4BECA46474CE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2" name="Arrow: Pentagon 20">
            <a:extLst>
              <a:ext uri="{FF2B5EF4-FFF2-40B4-BE49-F238E27FC236}">
                <a16:creationId xmlns:a16="http://schemas.microsoft.com/office/drawing/2014/main" id="{212491A9-99A1-6943-A9CC-2C934DCB39C1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Arrow: Pentagon 15">
            <a:extLst>
              <a:ext uri="{FF2B5EF4-FFF2-40B4-BE49-F238E27FC236}">
                <a16:creationId xmlns:a16="http://schemas.microsoft.com/office/drawing/2014/main" id="{0270E9B9-34A5-0244-A199-EA617E6C3F49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rrow: Pentagon 20">
            <a:extLst>
              <a:ext uri="{FF2B5EF4-FFF2-40B4-BE49-F238E27FC236}">
                <a16:creationId xmlns:a16="http://schemas.microsoft.com/office/drawing/2014/main" id="{C2B2A2ED-6242-774C-A607-51619825D81A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Arrow: Pentagon 15">
            <a:extLst>
              <a:ext uri="{FF2B5EF4-FFF2-40B4-BE49-F238E27FC236}">
                <a16:creationId xmlns:a16="http://schemas.microsoft.com/office/drawing/2014/main" id="{D23C8B34-EA3B-604E-904B-D93468A16D3A}"/>
              </a:ext>
            </a:extLst>
          </p:cNvPr>
          <p:cNvSpPr/>
          <p:nvPr/>
        </p:nvSpPr>
        <p:spPr>
          <a:xfrm>
            <a:off x="367200" y="360000"/>
            <a:ext cx="9828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ooter Placeholder 42">
            <a:extLst>
              <a:ext uri="{FF2B5EF4-FFF2-40B4-BE49-F238E27FC236}">
                <a16:creationId xmlns:a16="http://schemas.microsoft.com/office/drawing/2014/main" id="{8098854F-2DA3-1940-9351-95548C0DFD4E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phic 33" descr="Laptop with solid fill">
            <a:extLst>
              <a:ext uri="{FF2B5EF4-FFF2-40B4-BE49-F238E27FC236}">
                <a16:creationId xmlns:a16="http://schemas.microsoft.com/office/drawing/2014/main" id="{932DEFBE-989D-6040-930D-FC46253EB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6012" y="810134"/>
            <a:ext cx="2843508" cy="284350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190CCB-FA89-2C39-3F29-EFEF6F7AB04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0DB2EA2-99A7-7781-4B28-0EE4B2DB65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0232E3C-545D-E68C-E91C-0BB07913A88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2698D25-317C-3CFF-442F-2D11B732508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1DD061CA-3E05-76BF-731B-16D5C85756DE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3589EAA-D89B-76BC-010F-F82C2B1D8A30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DBDCDC9-DC76-8386-E1BF-847780868392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8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E07C31D4-447C-E146-A111-0F57C435C6B8}"/>
              </a:ext>
            </a:extLst>
          </p:cNvPr>
          <p:cNvSpPr txBox="1">
            <a:spLocks/>
          </p:cNvSpPr>
          <p:nvPr/>
        </p:nvSpPr>
        <p:spPr>
          <a:xfrm>
            <a:off x="0" y="542142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Network Address Translation (NAT) Alters Flows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79D7321-F57A-454D-B937-22E5FC15465B}"/>
              </a:ext>
            </a:extLst>
          </p:cNvPr>
          <p:cNvSpPr txBox="1"/>
          <p:nvPr/>
        </p:nvSpPr>
        <p:spPr>
          <a:xfrm>
            <a:off x="1856636" y="5828381"/>
            <a:ext cx="944254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The notification mechanism must function despite NAT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CF2E017A-BEFA-6447-B168-95407D679D93}"/>
              </a:ext>
            </a:extLst>
          </p:cNvPr>
          <p:cNvSpPr/>
          <p:nvPr/>
        </p:nvSpPr>
        <p:spPr>
          <a:xfrm>
            <a:off x="5220000" y="1377341"/>
            <a:ext cx="2016000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4734D5C4-5A83-444E-8370-E4086E840B24}"/>
              </a:ext>
            </a:extLst>
          </p:cNvPr>
          <p:cNvSpPr/>
          <p:nvPr/>
        </p:nvSpPr>
        <p:spPr>
          <a:xfrm>
            <a:off x="1080000" y="1381885"/>
            <a:ext cx="3852000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FBECA99-5147-A640-BB4A-D0FFDF8050AC}"/>
              </a:ext>
            </a:extLst>
          </p:cNvPr>
          <p:cNvSpPr/>
          <p:nvPr/>
        </p:nvSpPr>
        <p:spPr>
          <a:xfrm>
            <a:off x="254930" y="2003420"/>
            <a:ext cx="7794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B5291498-5AF2-2C40-B8F9-22AF24ABAAF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C57B9274-6EFF-FF44-85BD-5988BE71F30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36C15DC9-D848-6945-BE25-0FCD21E4ADF4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AF5155-B643-534F-A3ED-3C692CE93627}"/>
              </a:ext>
            </a:extLst>
          </p:cNvPr>
          <p:cNvSpPr txBox="1"/>
          <p:nvPr/>
        </p:nvSpPr>
        <p:spPr>
          <a:xfrm>
            <a:off x="5468811" y="3077774"/>
            <a:ext cx="17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ISP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3EE2B4-626B-DB42-B718-FA5D20E625A3}"/>
              </a:ext>
            </a:extLst>
          </p:cNvPr>
          <p:cNvSpPr txBox="1"/>
          <p:nvPr/>
        </p:nvSpPr>
        <p:spPr>
          <a:xfrm>
            <a:off x="1580445" y="3080392"/>
            <a:ext cx="22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bottleneck ISP</a:t>
            </a:r>
          </a:p>
        </p:txBody>
      </p:sp>
      <p:sp>
        <p:nvSpPr>
          <p:cNvPr id="35" name="Snip Diagonal Corner Rectangle 42">
            <a:extLst>
              <a:ext uri="{FF2B5EF4-FFF2-40B4-BE49-F238E27FC236}">
                <a16:creationId xmlns:a16="http://schemas.microsoft.com/office/drawing/2014/main" id="{1332804F-969C-3F4B-803D-548C32B723FB}"/>
              </a:ext>
            </a:extLst>
          </p:cNvPr>
          <p:cNvSpPr/>
          <p:nvPr/>
        </p:nvSpPr>
        <p:spPr>
          <a:xfrm>
            <a:off x="8053406" y="1979811"/>
            <a:ext cx="1512000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7B3EF-CAC4-1847-8857-1F90B48F749F}"/>
              </a:ext>
            </a:extLst>
          </p:cNvPr>
          <p:cNvSpPr txBox="1"/>
          <p:nvPr/>
        </p:nvSpPr>
        <p:spPr>
          <a:xfrm>
            <a:off x="7992206" y="1954611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FE4F92-2535-2147-9552-7105AB1CA944}"/>
              </a:ext>
            </a:extLst>
          </p:cNvPr>
          <p:cNvSpPr txBox="1"/>
          <p:nvPr/>
        </p:nvSpPr>
        <p:spPr>
          <a:xfrm>
            <a:off x="7591107" y="3084936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07760D-81E3-9846-9697-C2DD130F0D45}"/>
              </a:ext>
            </a:extLst>
          </p:cNvPr>
          <p:cNvSpPr txBox="1"/>
          <p:nvPr/>
        </p:nvSpPr>
        <p:spPr>
          <a:xfrm>
            <a:off x="10546594" y="3086636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74E114-A92D-364F-B5D0-CBFD814E4ED8}"/>
              </a:ext>
            </a:extLst>
          </p:cNvPr>
          <p:cNvCxnSpPr>
            <a:cxnSpLocks/>
          </p:cNvCxnSpPr>
          <p:nvPr/>
        </p:nvCxnSpPr>
        <p:spPr>
          <a:xfrm>
            <a:off x="9882780" y="2198820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8371F554-4E4A-2C49-8D23-DEE2D56B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32" y="1380278"/>
            <a:ext cx="1652757" cy="171347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57AFF67-FBEF-DC47-864F-51FC9CF781C5}"/>
              </a:ext>
            </a:extLst>
          </p:cNvPr>
          <p:cNvSpPr txBox="1"/>
          <p:nvPr/>
        </p:nvSpPr>
        <p:spPr>
          <a:xfrm>
            <a:off x="1370900" y="2364510"/>
            <a:ext cx="35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encrypted video stream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7A1DCD-7E6A-7D40-8910-52A8B13840FF}"/>
              </a:ext>
            </a:extLst>
          </p:cNvPr>
          <p:cNvSpPr txBox="1"/>
          <p:nvPr/>
        </p:nvSpPr>
        <p:spPr>
          <a:xfrm>
            <a:off x="1479289" y="1582581"/>
            <a:ext cx="329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insufficient bandwidth</a:t>
            </a:r>
          </a:p>
        </p:txBody>
      </p:sp>
      <p:sp>
        <p:nvSpPr>
          <p:cNvPr id="44" name="Explosion: 8 Points 138">
            <a:extLst>
              <a:ext uri="{FF2B5EF4-FFF2-40B4-BE49-F238E27FC236}">
                <a16:creationId xmlns:a16="http://schemas.microsoft.com/office/drawing/2014/main" id="{F8829C50-8E05-2B45-85B7-D5D8A1EEA048}"/>
              </a:ext>
            </a:extLst>
          </p:cNvPr>
          <p:cNvSpPr/>
          <p:nvPr/>
        </p:nvSpPr>
        <p:spPr>
          <a:xfrm>
            <a:off x="2833978" y="1998405"/>
            <a:ext cx="380044" cy="3459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18E555-88E8-6E41-AD25-8062656AE135}"/>
              </a:ext>
            </a:extLst>
          </p:cNvPr>
          <p:cNvCxnSpPr>
            <a:cxnSpLocks/>
          </p:cNvCxnSpPr>
          <p:nvPr/>
        </p:nvCxnSpPr>
        <p:spPr>
          <a:xfrm>
            <a:off x="756000" y="2199600"/>
            <a:ext cx="2052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EEAA9DD-25D1-A647-8327-92E8D23D8ACC}"/>
              </a:ext>
            </a:extLst>
          </p:cNvPr>
          <p:cNvCxnSpPr>
            <a:cxnSpLocks/>
          </p:cNvCxnSpPr>
          <p:nvPr/>
        </p:nvCxnSpPr>
        <p:spPr>
          <a:xfrm>
            <a:off x="270000" y="2199600"/>
            <a:ext cx="2232000" cy="0"/>
          </a:xfrm>
          <a:prstGeom prst="line">
            <a:avLst/>
          </a:prstGeom>
          <a:ln w="76200">
            <a:solidFill>
              <a:srgbClr val="00FDFF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22C278E-362B-B74A-AD0B-DB4FFAFCC487}"/>
              </a:ext>
            </a:extLst>
          </p:cNvPr>
          <p:cNvCxnSpPr>
            <a:stCxn id="48" idx="0"/>
            <a:endCxn id="48" idx="2"/>
          </p:cNvCxnSpPr>
          <p:nvPr/>
        </p:nvCxnSpPr>
        <p:spPr>
          <a:xfrm>
            <a:off x="6193996" y="1929600"/>
            <a:ext cx="0" cy="54000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Diamond 47">
            <a:extLst>
              <a:ext uri="{FF2B5EF4-FFF2-40B4-BE49-F238E27FC236}">
                <a16:creationId xmlns:a16="http://schemas.microsoft.com/office/drawing/2014/main" id="{343FCD70-B6C9-F944-9E34-840137DD0C25}"/>
              </a:ext>
            </a:extLst>
          </p:cNvPr>
          <p:cNvSpPr/>
          <p:nvPr/>
        </p:nvSpPr>
        <p:spPr>
          <a:xfrm>
            <a:off x="5923996" y="1929600"/>
            <a:ext cx="540000" cy="540000"/>
          </a:xfrm>
          <a:prstGeom prst="diamond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5839122-35BC-8741-90F4-76EC1779A5C2}"/>
              </a:ext>
            </a:extLst>
          </p:cNvPr>
          <p:cNvCxnSpPr>
            <a:cxnSpLocks/>
          </p:cNvCxnSpPr>
          <p:nvPr/>
        </p:nvCxnSpPr>
        <p:spPr>
          <a:xfrm>
            <a:off x="3276000" y="2198820"/>
            <a:ext cx="2898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8C8BD0-8CE6-664E-AB1E-5A56F9F89604}"/>
              </a:ext>
            </a:extLst>
          </p:cNvPr>
          <p:cNvCxnSpPr>
            <a:cxnSpLocks/>
          </p:cNvCxnSpPr>
          <p:nvPr/>
        </p:nvCxnSpPr>
        <p:spPr>
          <a:xfrm>
            <a:off x="6217200" y="2198820"/>
            <a:ext cx="1836000" cy="0"/>
          </a:xfrm>
          <a:prstGeom prst="line">
            <a:avLst/>
          </a:prstGeom>
          <a:ln w="76200" cmpd="sng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F53616F-979D-5D43-9D5D-72FADD6D3A83}"/>
              </a:ext>
            </a:extLst>
          </p:cNvPr>
          <p:cNvSpPr txBox="1"/>
          <p:nvPr/>
        </p:nvSpPr>
        <p:spPr>
          <a:xfrm>
            <a:off x="5796000" y="2470194"/>
            <a:ext cx="99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96C7A9-8168-8041-B13A-5D3B32C7DF89}"/>
              </a:ext>
            </a:extLst>
          </p:cNvPr>
          <p:cNvSpPr txBox="1"/>
          <p:nvPr/>
        </p:nvSpPr>
        <p:spPr>
          <a:xfrm>
            <a:off x="291971" y="3712064"/>
            <a:ext cx="113546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NAT modifies the identifiers of network flows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The same video stream has different flow identifiers</a:t>
            </a:r>
          </a:p>
          <a:p>
            <a:pPr lvl="0"/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flow X in the bottleneck ISP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flow Y in the end-user device</a:t>
            </a:r>
          </a:p>
        </p:txBody>
      </p:sp>
      <p:sp>
        <p:nvSpPr>
          <p:cNvPr id="51" name="Arrow: Pentagon 15">
            <a:extLst>
              <a:ext uri="{FF2B5EF4-FFF2-40B4-BE49-F238E27FC236}">
                <a16:creationId xmlns:a16="http://schemas.microsoft.com/office/drawing/2014/main" id="{387948F1-14C2-8641-943D-F6616C0C86E6}"/>
              </a:ext>
            </a:extLst>
          </p:cNvPr>
          <p:cNvSpPr/>
          <p:nvPr/>
        </p:nvSpPr>
        <p:spPr>
          <a:xfrm>
            <a:off x="367911" y="36000"/>
            <a:ext cx="1475999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52" name="Arrow: Chevron 16">
            <a:extLst>
              <a:ext uri="{FF2B5EF4-FFF2-40B4-BE49-F238E27FC236}">
                <a16:creationId xmlns:a16="http://schemas.microsoft.com/office/drawing/2014/main" id="{04812D25-0B14-8C43-AB7F-4347A3558903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53" name="Arrow: Chevron 18">
            <a:extLst>
              <a:ext uri="{FF2B5EF4-FFF2-40B4-BE49-F238E27FC236}">
                <a16:creationId xmlns:a16="http://schemas.microsoft.com/office/drawing/2014/main" id="{63DA3043-5235-9E4D-A88A-2FEBC266DE9C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54" name="Arrow: Chevron 19">
            <a:extLst>
              <a:ext uri="{FF2B5EF4-FFF2-40B4-BE49-F238E27FC236}">
                <a16:creationId xmlns:a16="http://schemas.microsoft.com/office/drawing/2014/main" id="{903C3760-0AD0-8B4E-973D-30A5B3561910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55" name="Arrow: Chevron 22">
            <a:extLst>
              <a:ext uri="{FF2B5EF4-FFF2-40B4-BE49-F238E27FC236}">
                <a16:creationId xmlns:a16="http://schemas.microsoft.com/office/drawing/2014/main" id="{FCCC385F-589A-F447-9761-051C9FC3CBD1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6" name="Arrow: Chevron 22">
            <a:extLst>
              <a:ext uri="{FF2B5EF4-FFF2-40B4-BE49-F238E27FC236}">
                <a16:creationId xmlns:a16="http://schemas.microsoft.com/office/drawing/2014/main" id="{D6274446-38BF-2A48-89DE-06278C63C431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7" name="Arrow: Pentagon 20">
            <a:extLst>
              <a:ext uri="{FF2B5EF4-FFF2-40B4-BE49-F238E27FC236}">
                <a16:creationId xmlns:a16="http://schemas.microsoft.com/office/drawing/2014/main" id="{5C6801F9-A519-9340-9F71-0E87C1100206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Arrow: Pentagon 15">
            <a:extLst>
              <a:ext uri="{FF2B5EF4-FFF2-40B4-BE49-F238E27FC236}">
                <a16:creationId xmlns:a16="http://schemas.microsoft.com/office/drawing/2014/main" id="{883620F6-0812-4944-8DC7-116ECBD1874A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Arrow: Pentagon 20">
            <a:extLst>
              <a:ext uri="{FF2B5EF4-FFF2-40B4-BE49-F238E27FC236}">
                <a16:creationId xmlns:a16="http://schemas.microsoft.com/office/drawing/2014/main" id="{BB5E7700-0874-6D49-91F9-F40924903F95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row: Pentagon 15">
            <a:extLst>
              <a:ext uri="{FF2B5EF4-FFF2-40B4-BE49-F238E27FC236}">
                <a16:creationId xmlns:a16="http://schemas.microsoft.com/office/drawing/2014/main" id="{CDA2774C-0442-4642-A439-5F4770BA7110}"/>
              </a:ext>
            </a:extLst>
          </p:cNvPr>
          <p:cNvSpPr/>
          <p:nvPr/>
        </p:nvSpPr>
        <p:spPr>
          <a:xfrm>
            <a:off x="367200" y="360000"/>
            <a:ext cx="13104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ooter Placeholder 42">
            <a:extLst>
              <a:ext uri="{FF2B5EF4-FFF2-40B4-BE49-F238E27FC236}">
                <a16:creationId xmlns:a16="http://schemas.microsoft.com/office/drawing/2014/main" id="{B5AFBF82-2CD0-7542-A348-95578248D77C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raphic 91" descr="Laptop with solid fill">
            <a:extLst>
              <a:ext uri="{FF2B5EF4-FFF2-40B4-BE49-F238E27FC236}">
                <a16:creationId xmlns:a16="http://schemas.microsoft.com/office/drawing/2014/main" id="{5DB1C40B-D612-0841-8525-736CEFB56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6012" y="2516902"/>
            <a:ext cx="2844000" cy="3352187"/>
          </a:xfrm>
          <a:prstGeom prst="rect">
            <a:avLst/>
          </a:prstGeom>
        </p:spPr>
      </p:pic>
      <p:sp>
        <p:nvSpPr>
          <p:cNvPr id="131" name="L-Shape 130">
            <a:extLst>
              <a:ext uri="{FF2B5EF4-FFF2-40B4-BE49-F238E27FC236}">
                <a16:creationId xmlns:a16="http://schemas.microsoft.com/office/drawing/2014/main" id="{E2BF3D46-0C0B-C442-A8A7-4122D63CD6A9}"/>
              </a:ext>
            </a:extLst>
          </p:cNvPr>
          <p:cNvSpPr/>
          <p:nvPr/>
        </p:nvSpPr>
        <p:spPr>
          <a:xfrm rot="10800000">
            <a:off x="144000" y="1405509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4CEA48EF-DE44-9244-959B-6F76BED29C20}"/>
              </a:ext>
            </a:extLst>
          </p:cNvPr>
          <p:cNvSpPr/>
          <p:nvPr/>
        </p:nvSpPr>
        <p:spPr>
          <a:xfrm>
            <a:off x="612000" y="2239196"/>
            <a:ext cx="360000" cy="1908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rapezoid 109">
            <a:extLst>
              <a:ext uri="{FF2B5EF4-FFF2-40B4-BE49-F238E27FC236}">
                <a16:creationId xmlns:a16="http://schemas.microsoft.com/office/drawing/2014/main" id="{316FFC8B-43D8-8A4A-BC16-064730D496AF}"/>
              </a:ext>
            </a:extLst>
          </p:cNvPr>
          <p:cNvSpPr/>
          <p:nvPr/>
        </p:nvSpPr>
        <p:spPr>
          <a:xfrm>
            <a:off x="5220000" y="3443211"/>
            <a:ext cx="2016000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rapezoid 108">
            <a:extLst>
              <a:ext uri="{FF2B5EF4-FFF2-40B4-BE49-F238E27FC236}">
                <a16:creationId xmlns:a16="http://schemas.microsoft.com/office/drawing/2014/main" id="{C209854E-A35D-8045-9500-3EB700DCC99B}"/>
              </a:ext>
            </a:extLst>
          </p:cNvPr>
          <p:cNvSpPr/>
          <p:nvPr/>
        </p:nvSpPr>
        <p:spPr>
          <a:xfrm>
            <a:off x="1080000" y="3447755"/>
            <a:ext cx="3852000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17846-D5FB-F3E2-A7DA-E93AA2AF1928}"/>
              </a:ext>
            </a:extLst>
          </p:cNvPr>
          <p:cNvSpPr txBox="1"/>
          <p:nvPr/>
        </p:nvSpPr>
        <p:spPr>
          <a:xfrm>
            <a:off x="954705" y="5848341"/>
            <a:ext cx="10294096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Notifications must reach ISPs along the server-to-client path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190CCB-FA89-2C39-3F29-EFEF6F7AB04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0DB2EA2-99A7-7781-4B28-0EE4B2DB65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0232E3C-545D-E68C-E91C-0BB07913A88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1DD061CA-3E05-76BF-731B-16D5C85756DE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3589EAA-D89B-76BC-010F-F82C2B1D8A30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DBDCDC9-DC76-8386-E1BF-847780868392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9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E07C31D4-447C-E146-A111-0F57C435C6B8}"/>
              </a:ext>
            </a:extLst>
          </p:cNvPr>
          <p:cNvSpPr txBox="1">
            <a:spLocks/>
          </p:cNvSpPr>
          <p:nvPr/>
        </p:nvSpPr>
        <p:spPr>
          <a:xfrm>
            <a:off x="0" y="542142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Asymmetric Routing Complicates Notifications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DB7A54C-4966-5845-8E40-DBCF50E7F03A}"/>
              </a:ext>
            </a:extLst>
          </p:cNvPr>
          <p:cNvSpPr/>
          <p:nvPr/>
        </p:nvSpPr>
        <p:spPr>
          <a:xfrm>
            <a:off x="612000" y="4069290"/>
            <a:ext cx="74376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799D1F4-7DAD-3242-85FE-DFB7BEC02B7B}"/>
              </a:ext>
            </a:extLst>
          </p:cNvPr>
          <p:cNvSpPr txBox="1"/>
          <p:nvPr/>
        </p:nvSpPr>
        <p:spPr>
          <a:xfrm>
            <a:off x="5468811" y="5143644"/>
            <a:ext cx="17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ISP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55986F3-81DA-604E-ADF1-E139A88655C2}"/>
              </a:ext>
            </a:extLst>
          </p:cNvPr>
          <p:cNvSpPr txBox="1"/>
          <p:nvPr/>
        </p:nvSpPr>
        <p:spPr>
          <a:xfrm>
            <a:off x="1580445" y="5146262"/>
            <a:ext cx="22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bottleneck ISP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BD6BB55-D9CF-5047-A3F5-84D00136AB37}"/>
              </a:ext>
            </a:extLst>
          </p:cNvPr>
          <p:cNvSpPr txBox="1"/>
          <p:nvPr/>
        </p:nvSpPr>
        <p:spPr>
          <a:xfrm>
            <a:off x="7591107" y="5150806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F6B0E42-0FC3-2040-A1D3-86695EEC2AE4}"/>
              </a:ext>
            </a:extLst>
          </p:cNvPr>
          <p:cNvSpPr txBox="1"/>
          <p:nvPr/>
        </p:nvSpPr>
        <p:spPr>
          <a:xfrm>
            <a:off x="10546594" y="4921499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E80B858-078F-0246-94E9-6E4BC4CD8318}"/>
              </a:ext>
            </a:extLst>
          </p:cNvPr>
          <p:cNvCxnSpPr>
            <a:cxnSpLocks/>
          </p:cNvCxnSpPr>
          <p:nvPr/>
        </p:nvCxnSpPr>
        <p:spPr>
          <a:xfrm>
            <a:off x="9882780" y="4033683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F577D5A-7C39-134B-811F-D8F28668133E}"/>
              </a:ext>
            </a:extLst>
          </p:cNvPr>
          <p:cNvCxnSpPr>
            <a:cxnSpLocks/>
          </p:cNvCxnSpPr>
          <p:nvPr/>
        </p:nvCxnSpPr>
        <p:spPr>
          <a:xfrm>
            <a:off x="3276000" y="4264690"/>
            <a:ext cx="4788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>
            <a:extLst>
              <a:ext uri="{FF2B5EF4-FFF2-40B4-BE49-F238E27FC236}">
                <a16:creationId xmlns:a16="http://schemas.microsoft.com/office/drawing/2014/main" id="{97AC4C30-9289-D84B-B80A-0FDDFAAF8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32" y="3215141"/>
            <a:ext cx="1652757" cy="1713471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701CA3DD-CC35-8E45-B200-3BFE22938B81}"/>
              </a:ext>
            </a:extLst>
          </p:cNvPr>
          <p:cNvSpPr txBox="1"/>
          <p:nvPr/>
        </p:nvSpPr>
        <p:spPr>
          <a:xfrm>
            <a:off x="1370900" y="4430380"/>
            <a:ext cx="35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encrypted video stream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C84E7D8-8678-F34F-9434-D9533B5076B8}"/>
              </a:ext>
            </a:extLst>
          </p:cNvPr>
          <p:cNvSpPr txBox="1"/>
          <p:nvPr/>
        </p:nvSpPr>
        <p:spPr>
          <a:xfrm>
            <a:off x="1479289" y="3648451"/>
            <a:ext cx="329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insufficient bandwidth</a:t>
            </a:r>
          </a:p>
        </p:txBody>
      </p:sp>
      <p:sp>
        <p:nvSpPr>
          <p:cNvPr id="112" name="Explosion: 8 Points 138">
            <a:extLst>
              <a:ext uri="{FF2B5EF4-FFF2-40B4-BE49-F238E27FC236}">
                <a16:creationId xmlns:a16="http://schemas.microsoft.com/office/drawing/2014/main" id="{D43C3683-CBE3-784E-B91C-E22BA9869399}"/>
              </a:ext>
            </a:extLst>
          </p:cNvPr>
          <p:cNvSpPr/>
          <p:nvPr/>
        </p:nvSpPr>
        <p:spPr>
          <a:xfrm>
            <a:off x="2833978" y="4064275"/>
            <a:ext cx="380044" cy="3459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193DF55-2D11-CA41-947F-B343642FA069}"/>
              </a:ext>
            </a:extLst>
          </p:cNvPr>
          <p:cNvCxnSpPr>
            <a:cxnSpLocks/>
          </p:cNvCxnSpPr>
          <p:nvPr/>
        </p:nvCxnSpPr>
        <p:spPr>
          <a:xfrm>
            <a:off x="756000" y="4265470"/>
            <a:ext cx="2052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682D5E4-61D4-2740-A672-FC19BBDD8D6C}"/>
              </a:ext>
            </a:extLst>
          </p:cNvPr>
          <p:cNvCxnSpPr>
            <a:cxnSpLocks/>
          </p:cNvCxnSpPr>
          <p:nvPr/>
        </p:nvCxnSpPr>
        <p:spPr>
          <a:xfrm>
            <a:off x="799200" y="2264400"/>
            <a:ext cx="0" cy="196560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2ED66FEE-3441-DC45-AF75-3604F1AADA1F}"/>
              </a:ext>
            </a:extLst>
          </p:cNvPr>
          <p:cNvSpPr/>
          <p:nvPr/>
        </p:nvSpPr>
        <p:spPr>
          <a:xfrm>
            <a:off x="2023200" y="1828444"/>
            <a:ext cx="4044667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4C729800-8582-724C-B011-2B3061CD1ECA}"/>
              </a:ext>
            </a:extLst>
          </p:cNvPr>
          <p:cNvSpPr/>
          <p:nvPr/>
        </p:nvSpPr>
        <p:spPr>
          <a:xfrm>
            <a:off x="5826565" y="3584078"/>
            <a:ext cx="22248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B01DD9B6-893B-9B45-B50A-D48C357113C8}"/>
              </a:ext>
            </a:extLst>
          </p:cNvPr>
          <p:cNvSpPr/>
          <p:nvPr/>
        </p:nvSpPr>
        <p:spPr>
          <a:xfrm>
            <a:off x="5826984" y="1826692"/>
            <a:ext cx="360000" cy="1908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C2EE518-0E74-A54E-88EB-C9CC654DB042}"/>
              </a:ext>
            </a:extLst>
          </p:cNvPr>
          <p:cNvCxnSpPr>
            <a:cxnSpLocks/>
          </p:cNvCxnSpPr>
          <p:nvPr/>
        </p:nvCxnSpPr>
        <p:spPr>
          <a:xfrm>
            <a:off x="6008400" y="3769200"/>
            <a:ext cx="2052000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97D4073-8D89-B945-BBD1-E6759AB2427B}"/>
              </a:ext>
            </a:extLst>
          </p:cNvPr>
          <p:cNvCxnSpPr>
            <a:cxnSpLocks/>
          </p:cNvCxnSpPr>
          <p:nvPr/>
        </p:nvCxnSpPr>
        <p:spPr>
          <a:xfrm>
            <a:off x="6048000" y="1980000"/>
            <a:ext cx="0" cy="182880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F4063A6-27F4-3344-B3D5-0FC3DB40FF83}"/>
              </a:ext>
            </a:extLst>
          </p:cNvPr>
          <p:cNvCxnSpPr>
            <a:cxnSpLocks/>
          </p:cNvCxnSpPr>
          <p:nvPr/>
        </p:nvCxnSpPr>
        <p:spPr>
          <a:xfrm>
            <a:off x="2015995" y="2008800"/>
            <a:ext cx="4068000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stealt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06D2E292-F806-C74F-A987-19F29EC9EDE6}"/>
              </a:ext>
            </a:extLst>
          </p:cNvPr>
          <p:cNvSpPr txBox="1"/>
          <p:nvPr/>
        </p:nvSpPr>
        <p:spPr>
          <a:xfrm>
            <a:off x="2706952" y="1282681"/>
            <a:ext cx="8395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The bottleneck ISP might be off the client-to-server path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3E79A4E-C2CE-6A4E-A932-2B77D9E2B542}"/>
              </a:ext>
            </a:extLst>
          </p:cNvPr>
          <p:cNvSpPr txBox="1"/>
          <p:nvPr/>
        </p:nvSpPr>
        <p:spPr>
          <a:xfrm>
            <a:off x="1086424" y="2633989"/>
            <a:ext cx="17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</p:txBody>
      </p:sp>
      <p:sp>
        <p:nvSpPr>
          <p:cNvPr id="48" name="Arrow: Pentagon 15">
            <a:extLst>
              <a:ext uri="{FF2B5EF4-FFF2-40B4-BE49-F238E27FC236}">
                <a16:creationId xmlns:a16="http://schemas.microsoft.com/office/drawing/2014/main" id="{35B06989-C7BD-5D46-86F8-5901AB792638}"/>
              </a:ext>
            </a:extLst>
          </p:cNvPr>
          <p:cNvSpPr/>
          <p:nvPr/>
        </p:nvSpPr>
        <p:spPr>
          <a:xfrm>
            <a:off x="367911" y="36000"/>
            <a:ext cx="1475999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9" name="Arrow: Chevron 16">
            <a:extLst>
              <a:ext uri="{FF2B5EF4-FFF2-40B4-BE49-F238E27FC236}">
                <a16:creationId xmlns:a16="http://schemas.microsoft.com/office/drawing/2014/main" id="{5C2D2983-B969-8A4D-8CFA-7E55DA6B9B70}"/>
              </a:ext>
            </a:extLst>
          </p:cNvPr>
          <p:cNvSpPr/>
          <p:nvPr/>
        </p:nvSpPr>
        <p:spPr>
          <a:xfrm>
            <a:off x="1843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50" name="Arrow: Chevron 18">
            <a:extLst>
              <a:ext uri="{FF2B5EF4-FFF2-40B4-BE49-F238E27FC236}">
                <a16:creationId xmlns:a16="http://schemas.microsoft.com/office/drawing/2014/main" id="{39CDD6BD-5B68-2B46-94C3-21984F4B39E1}"/>
              </a:ext>
            </a:extLst>
          </p:cNvPr>
          <p:cNvSpPr/>
          <p:nvPr/>
        </p:nvSpPr>
        <p:spPr>
          <a:xfrm>
            <a:off x="3967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51" name="Arrow: Chevron 19">
            <a:extLst>
              <a:ext uri="{FF2B5EF4-FFF2-40B4-BE49-F238E27FC236}">
                <a16:creationId xmlns:a16="http://schemas.microsoft.com/office/drawing/2014/main" id="{614A1F8A-0CD7-5642-BE08-9500A4E9F1D1}"/>
              </a:ext>
            </a:extLst>
          </p:cNvPr>
          <p:cNvSpPr/>
          <p:nvPr/>
        </p:nvSpPr>
        <p:spPr>
          <a:xfrm>
            <a:off x="5443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52" name="Arrow: Chevron 22">
            <a:extLst>
              <a:ext uri="{FF2B5EF4-FFF2-40B4-BE49-F238E27FC236}">
                <a16:creationId xmlns:a16="http://schemas.microsoft.com/office/drawing/2014/main" id="{FFBF224D-1739-E44F-895E-A9790A10FCA7}"/>
              </a:ext>
            </a:extLst>
          </p:cNvPr>
          <p:cNvSpPr/>
          <p:nvPr/>
        </p:nvSpPr>
        <p:spPr>
          <a:xfrm>
            <a:off x="7711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3" name="Arrow: Chevron 22">
            <a:extLst>
              <a:ext uri="{FF2B5EF4-FFF2-40B4-BE49-F238E27FC236}">
                <a16:creationId xmlns:a16="http://schemas.microsoft.com/office/drawing/2014/main" id="{BC9A3260-D603-2344-BF81-3027EE2571FF}"/>
              </a:ext>
            </a:extLst>
          </p:cNvPr>
          <p:cNvSpPr/>
          <p:nvPr/>
        </p:nvSpPr>
        <p:spPr>
          <a:xfrm>
            <a:off x="9475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4" name="Arrow: Pentagon 20">
            <a:extLst>
              <a:ext uri="{FF2B5EF4-FFF2-40B4-BE49-F238E27FC236}">
                <a16:creationId xmlns:a16="http://schemas.microsoft.com/office/drawing/2014/main" id="{45C6DFAE-D4C0-7A48-9FCE-097790CCA8DA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rrow: Pentagon 15">
            <a:extLst>
              <a:ext uri="{FF2B5EF4-FFF2-40B4-BE49-F238E27FC236}">
                <a16:creationId xmlns:a16="http://schemas.microsoft.com/office/drawing/2014/main" id="{1A630893-65DD-0B4B-A32F-AA6C0C62D30A}"/>
              </a:ext>
            </a:extLst>
          </p:cNvPr>
          <p:cNvSpPr/>
          <p:nvPr/>
        </p:nvSpPr>
        <p:spPr>
          <a:xfrm>
            <a:off x="367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Arrow: Pentagon 20">
            <a:extLst>
              <a:ext uri="{FF2B5EF4-FFF2-40B4-BE49-F238E27FC236}">
                <a16:creationId xmlns:a16="http://schemas.microsoft.com/office/drawing/2014/main" id="{4CBFEB7D-A93C-F244-8CA6-9BB794F08404}"/>
              </a:ext>
            </a:extLst>
          </p:cNvPr>
          <p:cNvSpPr/>
          <p:nvPr/>
        </p:nvSpPr>
        <p:spPr>
          <a:xfrm>
            <a:off x="367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rrow: Pentagon 15">
            <a:extLst>
              <a:ext uri="{FF2B5EF4-FFF2-40B4-BE49-F238E27FC236}">
                <a16:creationId xmlns:a16="http://schemas.microsoft.com/office/drawing/2014/main" id="{4DEC98E5-6AC9-D34D-A71E-6E15CE713409}"/>
              </a:ext>
            </a:extLst>
          </p:cNvPr>
          <p:cNvSpPr/>
          <p:nvPr/>
        </p:nvSpPr>
        <p:spPr>
          <a:xfrm>
            <a:off x="367200" y="360000"/>
            <a:ext cx="11484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Snip Diagonal Corner Rectangle 42">
            <a:extLst>
              <a:ext uri="{FF2B5EF4-FFF2-40B4-BE49-F238E27FC236}">
                <a16:creationId xmlns:a16="http://schemas.microsoft.com/office/drawing/2014/main" id="{F9B4F23A-DD77-4F18-88C7-1C6458E3A03D}"/>
              </a:ext>
            </a:extLst>
          </p:cNvPr>
          <p:cNvSpPr/>
          <p:nvPr/>
        </p:nvSpPr>
        <p:spPr>
          <a:xfrm>
            <a:off x="8069323" y="3625033"/>
            <a:ext cx="1526126" cy="805347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FC6FAF7-8ADF-405D-8582-433655F5DA1F}"/>
              </a:ext>
            </a:extLst>
          </p:cNvPr>
          <p:cNvSpPr txBox="1"/>
          <p:nvPr/>
        </p:nvSpPr>
        <p:spPr>
          <a:xfrm>
            <a:off x="8054450" y="3775852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120" name="Snip Diagonal Corner Rectangle 40">
            <a:extLst>
              <a:ext uri="{FF2B5EF4-FFF2-40B4-BE49-F238E27FC236}">
                <a16:creationId xmlns:a16="http://schemas.microsoft.com/office/drawing/2014/main" id="{975AC1C6-75C5-D840-95E6-7A28BB092184}"/>
              </a:ext>
            </a:extLst>
          </p:cNvPr>
          <p:cNvSpPr/>
          <p:nvPr/>
        </p:nvSpPr>
        <p:spPr>
          <a:xfrm>
            <a:off x="322013" y="1790843"/>
            <a:ext cx="1684800" cy="4608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60CF3C4-DAC4-9349-AEC1-6F2A448D7FEA}"/>
              </a:ext>
            </a:extLst>
          </p:cNvPr>
          <p:cNvSpPr txBox="1"/>
          <p:nvPr/>
        </p:nvSpPr>
        <p:spPr>
          <a:xfrm>
            <a:off x="117119" y="1775301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sp>
        <p:nvSpPr>
          <p:cNvPr id="60" name="Footer Placeholder 42">
            <a:extLst>
              <a:ext uri="{FF2B5EF4-FFF2-40B4-BE49-F238E27FC236}">
                <a16:creationId xmlns:a16="http://schemas.microsoft.com/office/drawing/2014/main" id="{B6ADA4AF-569D-5347-85A4-7F636185C39D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from Users to ISPs”, AWS online, 2025/6/12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18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12758</TotalTime>
  <Words>2572</Words>
  <Application>Microsoft Macintosh PowerPoint</Application>
  <PresentationFormat>Widescreen</PresentationFormat>
  <Paragraphs>739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IQN: In-Band Quality Notification</dc:title>
  <dc:subject/>
  <dc:creator>Sergey Gorinsky</dc:creator>
  <cp:keywords/>
  <dc:description/>
  <cp:lastModifiedBy>Microsoft Office User</cp:lastModifiedBy>
  <cp:revision>717</cp:revision>
  <cp:lastPrinted>2024-01-15T21:55:56Z</cp:lastPrinted>
  <dcterms:created xsi:type="dcterms:W3CDTF">2023-11-14T15:37:20Z</dcterms:created>
  <dcterms:modified xsi:type="dcterms:W3CDTF">2025-06-12T10:11:46Z</dcterms:modified>
  <cp:category/>
</cp:coreProperties>
</file>