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4" r:id="rId3"/>
    <p:sldId id="298" r:id="rId4"/>
    <p:sldId id="299" r:id="rId5"/>
    <p:sldId id="300" r:id="rId6"/>
    <p:sldId id="301" r:id="rId7"/>
    <p:sldId id="304" r:id="rId8"/>
    <p:sldId id="302" r:id="rId9"/>
    <p:sldId id="297" r:id="rId10"/>
    <p:sldId id="303" r:id="rId11"/>
    <p:sldId id="281" r:id="rId12"/>
    <p:sldId id="309" r:id="rId13"/>
    <p:sldId id="310" r:id="rId14"/>
    <p:sldId id="282" r:id="rId15"/>
    <p:sldId id="311" r:id="rId16"/>
    <p:sldId id="312" r:id="rId17"/>
    <p:sldId id="316" r:id="rId18"/>
    <p:sldId id="315" r:id="rId19"/>
    <p:sldId id="314" r:id="rId20"/>
    <p:sldId id="313" r:id="rId21"/>
    <p:sldId id="317" r:id="rId22"/>
    <p:sldId id="258" r:id="rId23"/>
    <p:sldId id="284" r:id="rId24"/>
    <p:sldId id="285" r:id="rId25"/>
    <p:sldId id="324" r:id="rId26"/>
    <p:sldId id="286" r:id="rId27"/>
    <p:sldId id="263" r:id="rId28"/>
    <p:sldId id="287" r:id="rId29"/>
    <p:sldId id="264" r:id="rId30"/>
    <p:sldId id="318" r:id="rId31"/>
    <p:sldId id="319" r:id="rId32"/>
    <p:sldId id="320" r:id="rId33"/>
    <p:sldId id="321" r:id="rId34"/>
    <p:sldId id="322" r:id="rId35"/>
    <p:sldId id="26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E5ABB"/>
    <a:srgbClr val="FF99CC"/>
    <a:srgbClr val="BBF2AC"/>
    <a:srgbClr val="66FF99"/>
    <a:srgbClr val="FFFF99"/>
    <a:srgbClr val="694B39"/>
    <a:srgbClr val="FFE013"/>
    <a:srgbClr val="FF09D3"/>
    <a:srgbClr val="E8F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86410" autoAdjust="0"/>
  </p:normalViewPr>
  <p:slideViewPr>
    <p:cSldViewPr>
      <p:cViewPr varScale="1">
        <p:scale>
          <a:sx n="61" d="100"/>
          <a:sy n="61" d="100"/>
        </p:scale>
        <p:origin x="12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81" d="100"/>
          <a:sy n="181" d="100"/>
        </p:scale>
        <p:origin x="50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1670FBC-ABB3-1A40-9740-CBC86F2F40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F568C3-9F07-2D47-BF6F-DB26F5B8CC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442B3-57CE-0441-8417-796C0EC77F3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225986-2FA7-B44A-926E-541DA9520F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5EA269E-68BF-0245-BD1F-4E3A9F6152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0B74C-21ED-944C-AD1F-B1131F94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88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9903522-6272-A641-8D02-C64B9FECB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9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6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88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1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3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86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4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4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92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92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34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4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09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20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41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66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73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5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36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85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33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61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53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69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528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1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3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4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1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noProof="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903522-6272-A641-8D02-C64B9FECB9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4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itle Placeholder 1"/>
          <p:cNvSpPr>
            <a:spLocks noGrp="1"/>
          </p:cNvSpPr>
          <p:nvPr>
            <p:ph type="ctrTitle"/>
          </p:nvPr>
        </p:nvSpPr>
        <p:spPr>
          <a:xfrm>
            <a:off x="539750" y="1916113"/>
            <a:ext cx="8208963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30" name="Text Placeholder 2"/>
          <p:cNvSpPr>
            <a:spLocks noGrp="1"/>
          </p:cNvSpPr>
          <p:nvPr>
            <p:ph type="subTitle" idx="1"/>
          </p:nvPr>
        </p:nvSpPr>
        <p:spPr>
          <a:xfrm>
            <a:off x="539750" y="3643313"/>
            <a:ext cx="6624638" cy="17526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ln>
            <a:solidFill>
              <a:schemeClr val="bg1"/>
            </a:solidFill>
          </a:ln>
        </p:spPr>
        <p:txBody>
          <a:bodyPr/>
          <a:lstStyle>
            <a:lvl1pPr algn="ctr" eaLnBrk="1" hangingPunct="1">
              <a:defRPr sz="1800">
                <a:solidFill>
                  <a:srgbClr val="80B2C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Sergey Gorinsky, RL-Cache @ TEWI-Kolloquium, University of Klagenfurt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8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37525" y="45319"/>
            <a:ext cx="1042987" cy="2873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5BD4D-8B13-AA43-A6AD-20AF3A114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569325" cy="7778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850" y="836712"/>
            <a:ext cx="8569325" cy="49291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4800"/>
            <a:ext cx="7308304" cy="47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s-ES"/>
              <a:t>Sergey Gorinsky, RL-Cache @ TEWI-Kolloquium, University of Klagenfurt</a:t>
            </a:r>
            <a:endParaRPr lang="es-E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08000" y="6454800"/>
            <a:ext cx="1860655" cy="475200"/>
          </a:xfrm>
          <a:ln/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7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85693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96975"/>
            <a:ext cx="85693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12360" y="6409134"/>
            <a:ext cx="1584176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5656" y="6381328"/>
            <a:ext cx="7704856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87AFBF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>
                <a:latin typeface="Arial"/>
                <a:cs typeface="Arial"/>
              </a:rPr>
              <a:t>Sergey Gorinsky, RL-Cache @ TEWI-Kolloquium, University of Klagenfurt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7525" y="45319"/>
            <a:ext cx="10429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F62ECAB-1E89-D64B-80E5-CE6883B42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1ECFF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1ECFF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1ECFF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1ECFF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1ECFF"/>
          </a:solidFill>
          <a:latin typeface="Trebuchet MS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1ECFF"/>
          </a:solidFill>
          <a:latin typeface="Trebuchet MS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1ECFF"/>
          </a:solidFill>
          <a:latin typeface="Trebuchet MS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1ECFF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buFont typeface="Arial" charset="0"/>
        <a:buChar char="•"/>
        <a:defRPr sz="2400" b="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buFont typeface="Arial" charset="0"/>
        <a:buChar char="–"/>
        <a:defRPr sz="2000" b="0">
          <a:solidFill>
            <a:srgbClr val="FFFFFF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buFont typeface="Arial" charset="0"/>
        <a:buChar char="•"/>
        <a:defRPr sz="2000" b="0">
          <a:solidFill>
            <a:srgbClr val="FFFFFF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buFont typeface="Arial" charset="0"/>
        <a:buChar char="–"/>
        <a:defRPr b="0">
          <a:solidFill>
            <a:srgbClr val="FFFFFF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buFont typeface="Arial" charset="0"/>
        <a:buChar char="»"/>
        <a:defRPr b="0">
          <a:solidFill>
            <a:srgbClr val="FFFFFF"/>
          </a:solidFill>
          <a:latin typeface="Arial"/>
          <a:ea typeface="ＭＳ Ｐゴシック" charset="0"/>
          <a:cs typeface="Arial"/>
        </a:defRPr>
      </a:lvl5pPr>
      <a:lvl6pPr marL="2514600" indent="-228600" algn="l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buFont typeface="Arial" pitchFamily="34" charset="0"/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buFont typeface="Arial" pitchFamily="34" charset="0"/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buFont typeface="Arial" pitchFamily="34" charset="0"/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buFont typeface="Arial" pitchFamily="34" charset="0"/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Vadim/RL-Cach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RL-Cache: Learning-Based Cache Admission for Content Delivery</a:t>
            </a:r>
            <a:endParaRPr lang="es-ES_tradnl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563" y="2564904"/>
            <a:ext cx="9144000" cy="1752600"/>
          </a:xfrm>
        </p:spPr>
        <p:txBody>
          <a:bodyPr/>
          <a:lstStyle/>
          <a:p>
            <a:pPr algn="ctr"/>
            <a:endParaRPr lang="en-GB" baseline="30000" dirty="0"/>
          </a:p>
          <a:p>
            <a:pPr algn="ctr"/>
            <a:r>
              <a:rPr lang="es-ES_tradnl" dirty="0" err="1">
                <a:solidFill>
                  <a:schemeClr val="bg1"/>
                </a:solidFill>
              </a:rPr>
              <a:t>Sergey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Gorinsky</a:t>
            </a:r>
            <a:endParaRPr lang="es-ES_tradnl" dirty="0">
              <a:solidFill>
                <a:schemeClr val="bg1"/>
              </a:solidFill>
            </a:endParaRPr>
          </a:p>
          <a:p>
            <a:pPr algn="ctr"/>
            <a:r>
              <a:rPr lang="es-ES_tradnl" dirty="0">
                <a:solidFill>
                  <a:schemeClr val="bg1"/>
                </a:solidFill>
              </a:rPr>
              <a:t>IMDEA </a:t>
            </a:r>
            <a:r>
              <a:rPr lang="en-GB" dirty="0">
                <a:solidFill>
                  <a:schemeClr val="bg1"/>
                </a:solidFill>
              </a:rPr>
              <a:t>Networks Institute, Madrid, Spain</a:t>
            </a:r>
            <a:endParaRPr lang="en-GB" baseline="30000" dirty="0">
              <a:solidFill>
                <a:schemeClr val="bg1"/>
              </a:solidFill>
            </a:endParaRPr>
          </a:p>
          <a:p>
            <a:pPr algn="ctr"/>
            <a:endParaRPr lang="es-ES_tradnl" baseline="30000" dirty="0">
              <a:solidFill>
                <a:schemeClr val="bg1"/>
              </a:solidFill>
            </a:endParaRPr>
          </a:p>
          <a:p>
            <a:pPr algn="ctr"/>
            <a:endParaRPr lang="es-ES_tradnl" baseline="300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0" y="3817116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algn="ctr">
              <a:spcAft>
                <a:spcPts val="1000"/>
              </a:spcAft>
            </a:pPr>
            <a:r>
              <a:rPr lang="en-US" sz="2000" kern="0" dirty="0">
                <a:solidFill>
                  <a:schemeClr val="bg1"/>
                </a:solidFill>
                <a:latin typeface="Arial"/>
                <a:cs typeface="Arial"/>
              </a:rPr>
              <a:t>Joint work with </a:t>
            </a:r>
            <a:r>
              <a:rPr lang="en-US" sz="2000" dirty="0">
                <a:solidFill>
                  <a:schemeClr val="bg1"/>
                </a:solidFill>
              </a:rPr>
              <a:t>Vadim </a:t>
            </a:r>
            <a:r>
              <a:rPr lang="en-US" sz="2000" dirty="0" err="1">
                <a:solidFill>
                  <a:schemeClr val="bg1"/>
                </a:solidFill>
              </a:rPr>
              <a:t>Kirilin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kern="0" dirty="0">
                <a:solidFill>
                  <a:schemeClr val="bg1"/>
                </a:solidFill>
                <a:latin typeface="Arial"/>
                <a:cs typeface="Arial"/>
              </a:rPr>
              <a:t>Aditya </a:t>
            </a:r>
            <a:r>
              <a:rPr lang="en-US" sz="2000" kern="0" dirty="0" err="1">
                <a:solidFill>
                  <a:schemeClr val="bg1"/>
                </a:solidFill>
                <a:latin typeface="Arial"/>
                <a:cs typeface="Arial"/>
              </a:rPr>
              <a:t>Sundarrajan</a:t>
            </a:r>
            <a:r>
              <a:rPr lang="en-US" sz="2000" kern="0" dirty="0">
                <a:solidFill>
                  <a:schemeClr val="bg1"/>
                </a:solidFill>
                <a:latin typeface="Arial"/>
                <a:cs typeface="Arial"/>
              </a:rPr>
              <a:t>, and Ramesh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K.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Sitaraman</a:t>
            </a:r>
            <a:endParaRPr kumimoji="0" lang="en-US" sz="2000" b="0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436D114-BCF8-9D4F-8C05-3426D8B6E2DC}"/>
              </a:ext>
            </a:extLst>
          </p:cNvPr>
          <p:cNvSpPr txBox="1">
            <a:spLocks/>
          </p:cNvSpPr>
          <p:nvPr/>
        </p:nvSpPr>
        <p:spPr bwMode="auto">
          <a:xfrm>
            <a:off x="5563" y="5805264"/>
            <a:ext cx="914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2400" b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buChar char="–"/>
              <a:defRPr sz="2000" b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buChar char="•"/>
              <a:defRPr sz="2000" b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buChar char="–"/>
              <a:defRPr b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buChar char="»"/>
              <a:defRPr b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»"/>
              <a:defRPr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»"/>
              <a:defRPr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»"/>
              <a:defRPr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»"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GB" kern="0" dirty="0"/>
              <a:t>TEWI-</a:t>
            </a:r>
            <a:r>
              <a:rPr lang="en-GB" kern="0" dirty="0" err="1"/>
              <a:t>Kolloquium</a:t>
            </a:r>
            <a:r>
              <a:rPr lang="en-GB" kern="0" dirty="0"/>
              <a:t>, University of Klagenfurt, Austria</a:t>
            </a:r>
          </a:p>
          <a:p>
            <a:pPr algn="ctr"/>
            <a:r>
              <a:rPr lang="en-GB" kern="0" dirty="0"/>
              <a:t>12 November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775" y="694160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39DF822-8E8E-AF48-95DE-33C43423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Caching Challenges: Online Operation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022792-A79E-574D-B662-5CF81D903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/>
              <a:t>Sergey Gorinsky, RL-Cache @ TEWI-Kolloquium, University of Klagenfurt</a:t>
            </a:r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66470" y="4077072"/>
            <a:ext cx="73858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  <a:defRPr/>
            </a:pPr>
            <a:r>
              <a:rPr lang="en-US" sz="2400" kern="0" dirty="0">
                <a:latin typeface="Arial"/>
                <a:cs typeface="Arial"/>
              </a:rPr>
              <a:t>No optimal solution even for equal-size objects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/>
                <a:cs typeface="Arial"/>
              </a:rPr>
              <a:t>unlike </a:t>
            </a:r>
            <a:r>
              <a:rPr lang="en-US" sz="2000" kern="0" dirty="0" err="1">
                <a:latin typeface="Arial"/>
                <a:cs typeface="Arial"/>
              </a:rPr>
              <a:t>László</a:t>
            </a:r>
            <a:r>
              <a:rPr lang="en-US" sz="2000" kern="0" dirty="0">
                <a:latin typeface="Arial"/>
                <a:cs typeface="Arial"/>
              </a:rPr>
              <a:t> </a:t>
            </a:r>
            <a:r>
              <a:rPr lang="en-US" sz="2000" kern="0" dirty="0" err="1">
                <a:latin typeface="Arial"/>
                <a:cs typeface="Arial"/>
              </a:rPr>
              <a:t>Bélády’s</a:t>
            </a:r>
            <a:r>
              <a:rPr lang="en-US" sz="2000" kern="0" dirty="0">
                <a:latin typeface="Arial"/>
                <a:cs typeface="Arial"/>
              </a:rPr>
              <a:t> algorithm for the offline problem</a:t>
            </a:r>
          </a:p>
          <a:p>
            <a:pPr marL="342900" lvl="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  <a:defRPr/>
            </a:pPr>
            <a:r>
              <a:rPr lang="en-US" sz="2400" kern="0" dirty="0">
                <a:latin typeface="Arial"/>
                <a:cs typeface="Arial"/>
              </a:rPr>
              <a:t>Heuristics based on historical features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/>
                <a:cs typeface="Arial"/>
              </a:rPr>
              <a:t>request recency, frequency, object size</a:t>
            </a:r>
            <a:endParaRPr kumimoji="0" lang="en-US" sz="20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16000" y="3528000"/>
            <a:ext cx="8640000" cy="0"/>
          </a:xfrm>
          <a:prstGeom prst="straightConnector1">
            <a:avLst/>
          </a:prstGeom>
          <a:ln w="41275" cmpd="sng">
            <a:solidFill>
              <a:schemeClr val="tx1"/>
            </a:solidFill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44408" y="3672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  <a:endParaRPr lang="es-ES_tradnl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56000" y="864000"/>
            <a:ext cx="0" cy="2880000"/>
          </a:xfrm>
          <a:prstGeom prst="straightConnector1">
            <a:avLst/>
          </a:prstGeom>
          <a:ln w="41275" cmpd="sng">
            <a:solidFill>
              <a:schemeClr val="tx1"/>
            </a:solidFill>
            <a:prstDash val="sysDot"/>
            <a:headEnd type="none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26588" y="36703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</a:t>
            </a:r>
            <a:endParaRPr lang="es-ES_tradn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00" y="2016000"/>
            <a:ext cx="695422" cy="5715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72000"/>
            <a:ext cx="695422" cy="5715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1260000"/>
            <a:ext cx="695422" cy="5715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25" y="1260000"/>
            <a:ext cx="695422" cy="5715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3" y="1260000"/>
            <a:ext cx="695422" cy="5715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16" y="1260000"/>
            <a:ext cx="695422" cy="5715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2016000"/>
            <a:ext cx="695422" cy="5715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2016000"/>
            <a:ext cx="695422" cy="5715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18" y="2016000"/>
            <a:ext cx="695422" cy="5715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772000"/>
            <a:ext cx="695422" cy="5715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2772000"/>
            <a:ext cx="695422" cy="5715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772000"/>
            <a:ext cx="695422" cy="57158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476769" y="798964"/>
            <a:ext cx="4415711" cy="2630036"/>
            <a:chOff x="1325644" y="152632"/>
            <a:chExt cx="8952640" cy="1960761"/>
          </a:xfrm>
        </p:grpSpPr>
        <p:sp>
          <p:nvSpPr>
            <p:cNvPr id="33" name="Rounded Rectangle 32"/>
            <p:cNvSpPr/>
            <p:nvPr/>
          </p:nvSpPr>
          <p:spPr>
            <a:xfrm>
              <a:off x="1325644" y="152632"/>
              <a:ext cx="8952640" cy="1960761"/>
            </a:xfrm>
            <a:prstGeom prst="roundRect">
              <a:avLst/>
            </a:prstGeom>
            <a:solidFill>
              <a:schemeClr val="accent1">
                <a:lumMod val="90000"/>
                <a:alpha val="50000"/>
              </a:schemeClr>
            </a:solidFill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23941" y="193919"/>
              <a:ext cx="4520659" cy="298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Unknown future</a:t>
              </a:r>
              <a:endParaRPr lang="es-ES_tradnl" sz="2000" dirty="0"/>
            </a:p>
          </p:txBody>
        </p:sp>
      </p:grpSp>
      <p:pic>
        <p:nvPicPr>
          <p:cNvPr id="36" name="Picture 35" descr="frequenc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6115" y="5588654"/>
            <a:ext cx="775980" cy="775980"/>
          </a:xfrm>
          <a:prstGeom prst="rect">
            <a:avLst/>
          </a:prstGeom>
        </p:spPr>
      </p:pic>
      <p:pic>
        <p:nvPicPr>
          <p:cNvPr id="37" name="Picture 36" descr="recenc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729292" y="5667152"/>
            <a:ext cx="618984" cy="61898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44" y="5588654"/>
            <a:ext cx="761850" cy="761850"/>
          </a:xfrm>
        </p:spPr>
      </p:pic>
    </p:spTree>
    <p:extLst>
      <p:ext uri="{BB962C8B-B14F-4D97-AF65-F5344CB8AC3E}">
        <p14:creationId xmlns:p14="http://schemas.microsoft.com/office/powerpoint/2010/main" val="12544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 Solutions</a:t>
            </a:r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00608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Edge cache</a:t>
            </a:r>
            <a:endParaRPr lang="es-ES_tradn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17008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Admission</a:t>
            </a:r>
            <a:endParaRPr lang="es-ES_tradnl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17008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Eviction</a:t>
            </a:r>
            <a:endParaRPr lang="es-ES_tradnl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4119463"/>
            <a:ext cx="18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AdmitAll</a:t>
            </a:r>
            <a:endParaRPr lang="en-GB" sz="2400" dirty="0"/>
          </a:p>
          <a:p>
            <a:endParaRPr lang="en-GB" sz="8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SecondHit</a:t>
            </a:r>
            <a:endParaRPr lang="en-GB" sz="2400" dirty="0"/>
          </a:p>
          <a:p>
            <a:pPr marL="0" lvl="3">
              <a:buFont typeface="Arial" pitchFamily="34" charset="0"/>
              <a:buChar char="•"/>
            </a:pPr>
            <a:endParaRPr lang="en-GB" sz="800" dirty="0"/>
          </a:p>
          <a:p>
            <a:pPr marL="0" lvl="3"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AdaptSize</a:t>
            </a:r>
            <a:endParaRPr lang="es-ES_tradnl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575556" y="5781870"/>
            <a:ext cx="7992888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goal: A simple 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admission front end </a:t>
            </a:r>
            <a:r>
              <a:rPr lang="en-SG" sz="2400" dirty="0"/>
              <a:t>for an LRU server</a:t>
            </a:r>
            <a:endParaRPr lang="en-SG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1904452" cy="1904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20" y="2166648"/>
            <a:ext cx="2334500" cy="1567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2" y="2162473"/>
            <a:ext cx="1133148" cy="1921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16016" y="4106686"/>
            <a:ext cx="59046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US" sz="2400" dirty="0"/>
              <a:t>Much larger body of policies</a:t>
            </a:r>
            <a:endParaRPr lang="en-GB" sz="2400" dirty="0"/>
          </a:p>
          <a:p>
            <a:endParaRPr lang="en-GB" sz="8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US" sz="2400" dirty="0"/>
              <a:t>Least Recently Used (LRU)</a:t>
            </a:r>
          </a:p>
          <a:p>
            <a:pPr>
              <a:buFont typeface="Arial" pitchFamily="34" charset="0"/>
              <a:buChar char="•"/>
            </a:pPr>
            <a:endParaRPr lang="en-US" sz="800" kern="0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/>
                <a:cs typeface="Arial"/>
              </a:rPr>
              <a:t>predominant in production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by Reinforcement Learning (RL)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23528" y="989112"/>
            <a:ext cx="8848278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dirty="0">
                <a:cs typeface="Arial"/>
              </a:rPr>
              <a:t>Natural fit between cache admission and RL</a:t>
            </a:r>
            <a:endParaRPr lang="en-US" sz="2400" kern="0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/>
              <a:t>state: request features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/>
              <a:t>action: admit or not admit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/>
              <a:t>reward: hit or miss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dirty="0">
                <a:cs typeface="Arial"/>
              </a:rPr>
              <a:t>Limited prior RL-based work</a:t>
            </a:r>
            <a:endParaRPr lang="en-US" sz="2400" kern="0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>
                <a:cs typeface="Arial"/>
              </a:rPr>
              <a:t>prefetching based on popularity as a proxy metric [</a:t>
            </a:r>
            <a:r>
              <a:rPr lang="en-US" sz="2000" dirty="0" err="1"/>
              <a:t>DeepCache</a:t>
            </a:r>
            <a:r>
              <a:rPr lang="en-US" sz="2000" dirty="0">
                <a:cs typeface="Arial"/>
              </a:rPr>
              <a:t>]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>
                <a:cs typeface="Arial"/>
              </a:rPr>
              <a:t>equal-size objects and </a:t>
            </a:r>
            <a:r>
              <a:rPr lang="en-US" sz="2000" dirty="0"/>
              <a:t>synthetic workloads</a:t>
            </a:r>
          </a:p>
        </p:txBody>
      </p:sp>
    </p:spTree>
    <p:extLst>
      <p:ext uri="{BB962C8B-B14F-4D97-AF65-F5344CB8AC3E}">
        <p14:creationId xmlns:p14="http://schemas.microsoft.com/office/powerpoint/2010/main" val="22001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Alternatives within the RL Paradigm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188218" y="836712"/>
            <a:ext cx="8848278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dirty="0"/>
              <a:t>Q-Learning</a:t>
            </a:r>
            <a:r>
              <a:rPr lang="en-US" sz="2400" dirty="0">
                <a:cs typeface="Arial"/>
              </a:rPr>
              <a:t> and other </a:t>
            </a:r>
            <a:r>
              <a:rPr lang="en-US" sz="2400" dirty="0"/>
              <a:t>Temporal Difference (TD) </a:t>
            </a:r>
            <a:r>
              <a:rPr lang="en-US" sz="2400" dirty="0">
                <a:cs typeface="Arial"/>
              </a:rPr>
              <a:t>methods</a:t>
            </a:r>
            <a:endParaRPr lang="en-US" sz="2400" kern="0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/>
              <a:t>weak correlation between an action (admission decision upon a miss) and immediate reward (hit on the next request)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/>
              <a:t>imprecise estimation of action values under noisy reward signals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dirty="0">
                <a:cs typeface="Arial"/>
              </a:rPr>
              <a:t>Monte Carlo (MC) algorithms </a:t>
            </a:r>
            <a:endParaRPr lang="en-US" sz="2000" dirty="0">
              <a:cs typeface="Arial"/>
            </a:endParaRP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>
                <a:cs typeface="Arial"/>
              </a:rPr>
              <a:t>action-value update based on the average return from all sampled  long sequences of state-action pairs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/>
              <a:t>large overhead and vulnerability to high variance in the returns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dirty="0">
                <a:cs typeface="Arial"/>
              </a:rPr>
              <a:t>Direct Policy Search (DPS) techniques</a:t>
            </a:r>
            <a:endParaRPr lang="en-US" sz="2000" dirty="0">
              <a:cs typeface="Arial"/>
            </a:endParaRP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/>
              <a:t>individual returns of </a:t>
            </a:r>
            <a:r>
              <a:rPr lang="en-US" sz="2000" dirty="0">
                <a:cs typeface="Arial"/>
              </a:rPr>
              <a:t>long state-action sequences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/>
              <a:t>direct learning of a policy on a high-return subset of sequences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/>
              <a:t>best performance in our preliminary evaluation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34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52536" y="836712"/>
            <a:ext cx="9577064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</a:t>
            </a:r>
            <a:endParaRPr lang="es-ES_tradnl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23528" y="989112"/>
            <a:ext cx="8848278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GB" sz="2400" dirty="0">
                <a:latin typeface="Arial" pitchFamily="34" charset="0"/>
                <a:cs typeface="Arial" panose="020B0604020202020204" pitchFamily="34" charset="0"/>
              </a:rPr>
              <a:t>DPS-based algorithm for cache admission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8 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eatures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of 3 common types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recency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frequency, object size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eedforward neural network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probability of admitting the requested object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periodic in the cloud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real-time in the edge server </a:t>
            </a:r>
          </a:p>
          <a:p>
            <a:pPr lvl="1">
              <a:lnSpc>
                <a:spcPct val="110000"/>
              </a:lnSpc>
              <a:spcAft>
                <a:spcPts val="1000"/>
              </a:spcAft>
            </a:pPr>
            <a:endParaRPr lang="en-US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RL-Cache: </a:t>
            </a:r>
            <a:r>
              <a:rPr lang="es-ES_tradnl" dirty="0" err="1"/>
              <a:t>Overview</a:t>
            </a:r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pic>
        <p:nvPicPr>
          <p:cNvPr id="14" name="Picture 13" descr="frequenc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556792"/>
            <a:ext cx="775980" cy="775980"/>
          </a:xfrm>
          <a:prstGeom prst="rect">
            <a:avLst/>
          </a:prstGeom>
        </p:spPr>
      </p:pic>
      <p:pic>
        <p:nvPicPr>
          <p:cNvPr id="15" name="Picture 14" descr="recenc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919433" y="1635290"/>
            <a:ext cx="618984" cy="618984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85" y="1556792"/>
            <a:ext cx="761850" cy="76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RL-Cache: Features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94160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2" y="980728"/>
            <a:ext cx="7361173" cy="4925642"/>
          </a:xfrm>
          <a:prstGeom prst="rect">
            <a:avLst/>
          </a:prstGeom>
        </p:spPr>
      </p:pic>
      <p:sp>
        <p:nvSpPr>
          <p:cNvPr id="17" name="Right Brace 16"/>
          <p:cNvSpPr/>
          <p:nvPr/>
        </p:nvSpPr>
        <p:spPr>
          <a:xfrm>
            <a:off x="7308000" y="1579785"/>
            <a:ext cx="216000" cy="342000"/>
          </a:xfrm>
          <a:prstGeom prst="rightBrace">
            <a:avLst>
              <a:gd name="adj1" fmla="val 0"/>
              <a:gd name="adj2" fmla="val 48772"/>
            </a:avLst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ight Brace 17"/>
          <p:cNvSpPr/>
          <p:nvPr/>
        </p:nvSpPr>
        <p:spPr>
          <a:xfrm>
            <a:off x="7308000" y="2016000"/>
            <a:ext cx="216000" cy="2214000"/>
          </a:xfrm>
          <a:prstGeom prst="rightBrace">
            <a:avLst>
              <a:gd name="adj1" fmla="val 0"/>
              <a:gd name="adj2" fmla="val 48772"/>
            </a:avLst>
          </a:prstGeom>
          <a:ln w="508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ight Brace 9"/>
          <p:cNvSpPr/>
          <p:nvPr/>
        </p:nvSpPr>
        <p:spPr>
          <a:xfrm>
            <a:off x="7308000" y="4320000"/>
            <a:ext cx="216000" cy="612000"/>
          </a:xfrm>
          <a:prstGeom prst="rightBrace">
            <a:avLst>
              <a:gd name="adj1" fmla="val 0"/>
              <a:gd name="adj2" fmla="val 48772"/>
            </a:avLst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69860"/>
            <a:ext cx="761850" cy="761850"/>
          </a:xfr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2316" y="4984207"/>
            <a:ext cx="761850" cy="76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4" name="Picture 13" descr="recenc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890858" y="2813508"/>
            <a:ext cx="618984" cy="618984"/>
          </a:xfrm>
          <a:prstGeom prst="rect">
            <a:avLst/>
          </a:prstGeom>
        </p:spPr>
      </p:pic>
      <p:pic>
        <p:nvPicPr>
          <p:cNvPr id="15" name="Picture 14" descr="frequenc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4170087"/>
            <a:ext cx="775980" cy="775980"/>
          </a:xfrm>
          <a:prstGeom prst="rect">
            <a:avLst/>
          </a:prstGeom>
        </p:spPr>
      </p:pic>
      <p:pic>
        <p:nvPicPr>
          <p:cNvPr id="16" name="Picture 15" descr="frequenc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4962753"/>
            <a:ext cx="775980" cy="775980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>
            <a:off x="7308000" y="5022000"/>
            <a:ext cx="216000" cy="792000"/>
          </a:xfrm>
          <a:prstGeom prst="rightBrace">
            <a:avLst>
              <a:gd name="adj1" fmla="val 0"/>
              <a:gd name="adj2" fmla="val 48772"/>
            </a:avLst>
          </a:prstGeom>
          <a:ln w="5080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10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RL-Cache: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Neural Network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83680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admit</a:t>
            </a:r>
            <a:endParaRPr lang="es-ES_tradnl"/>
          </a:p>
        </p:txBody>
      </p:sp>
      <p:sp>
        <p:nvSpPr>
          <p:cNvPr id="11" name="TextBox 10"/>
          <p:cNvSpPr txBox="1"/>
          <p:nvPr/>
        </p:nvSpPr>
        <p:spPr>
          <a:xfrm>
            <a:off x="3419872" y="81808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hidden layers </a:t>
            </a:r>
            <a:endParaRPr lang="es-ES_tradnl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81297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input layer </a:t>
            </a:r>
            <a:endParaRPr lang="es-ES_tradnl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81485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output layer </a:t>
            </a:r>
            <a:endParaRPr lang="es-ES_tradnl" dirty="0"/>
          </a:p>
        </p:txBody>
      </p:sp>
      <p:sp>
        <p:nvSpPr>
          <p:cNvPr id="16" name="TextBox 15"/>
          <p:cNvSpPr txBox="1"/>
          <p:nvPr/>
        </p:nvSpPr>
        <p:spPr>
          <a:xfrm>
            <a:off x="3360193" y="5868000"/>
            <a:ext cx="199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ully </a:t>
            </a:r>
            <a:r>
              <a:rPr lang="en-US" b="1" dirty="0"/>
              <a:t>connected</a:t>
            </a:r>
            <a:endParaRPr lang="es-ES_tradnl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812" y="3717032"/>
            <a:ext cx="25287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arlow Solid Italic" panose="04030604020F02020D02" pitchFamily="82" charset="0"/>
              </a:rPr>
              <a:t>n</a:t>
            </a:r>
            <a:r>
              <a:rPr lang="en-US" dirty="0"/>
              <a:t> inputs, up to 160</a:t>
            </a:r>
          </a:p>
          <a:p>
            <a:r>
              <a:rPr lang="en-US" dirty="0"/>
              <a:t>- 8 features;</a:t>
            </a:r>
          </a:p>
          <a:p>
            <a:r>
              <a:rPr lang="en-US" dirty="0"/>
              <a:t>- their historical </a:t>
            </a:r>
          </a:p>
          <a:p>
            <a:r>
              <a:rPr lang="en-US" dirty="0"/>
              <a:t>  versions;</a:t>
            </a:r>
          </a:p>
          <a:p>
            <a:r>
              <a:rPr lang="en-US" dirty="0"/>
              <a:t>- up to 10 quantization </a:t>
            </a:r>
          </a:p>
          <a:p>
            <a:r>
              <a:rPr lang="en-US" dirty="0"/>
              <a:t>  bins</a:t>
            </a:r>
            <a:endParaRPr lang="es-ES_tradnl" dirty="0"/>
          </a:p>
        </p:txBody>
      </p:sp>
      <p:sp>
        <p:nvSpPr>
          <p:cNvPr id="18" name="TextBox 17"/>
          <p:cNvSpPr txBox="1"/>
          <p:nvPr/>
        </p:nvSpPr>
        <p:spPr>
          <a:xfrm>
            <a:off x="3360193" y="5292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L2 regularization</a:t>
            </a:r>
            <a:endParaRPr lang="es-ES_tradnl" dirty="0"/>
          </a:p>
        </p:txBody>
      </p:sp>
      <p:sp>
        <p:nvSpPr>
          <p:cNvPr id="19" name="TextBox 18"/>
          <p:cNvSpPr txBox="1"/>
          <p:nvPr/>
        </p:nvSpPr>
        <p:spPr>
          <a:xfrm>
            <a:off x="7570620" y="1795962"/>
            <a:ext cx="132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admitting</a:t>
            </a:r>
          </a:p>
          <a:p>
            <a:r>
              <a:rPr lang="en-US" dirty="0"/>
              <a:t>probability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84000" y="756000"/>
            <a:ext cx="0" cy="4752000"/>
          </a:xfrm>
          <a:prstGeom prst="straightConnector1">
            <a:avLst/>
          </a:prstGeom>
          <a:ln w="41275" cmpd="sng">
            <a:solidFill>
              <a:schemeClr val="tx1"/>
            </a:solidFill>
            <a:prstDash val="sysDot"/>
            <a:headEnd type="none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56176" y="756000"/>
            <a:ext cx="0" cy="4752000"/>
          </a:xfrm>
          <a:prstGeom prst="straightConnector1">
            <a:avLst/>
          </a:prstGeom>
          <a:ln w="41275" cmpd="sng">
            <a:solidFill>
              <a:schemeClr val="tx1"/>
            </a:solidFill>
            <a:prstDash val="sysDot"/>
            <a:headEnd type="none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79936" y="2808000"/>
            <a:ext cx="178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non-admitting</a:t>
            </a:r>
          </a:p>
          <a:p>
            <a:r>
              <a:rPr lang="en-US" dirty="0"/>
              <a:t>probability</a:t>
            </a:r>
          </a:p>
        </p:txBody>
      </p:sp>
      <p:sp>
        <p:nvSpPr>
          <p:cNvPr id="4" name="Oval 3"/>
          <p:cNvSpPr/>
          <p:nvPr/>
        </p:nvSpPr>
        <p:spPr>
          <a:xfrm>
            <a:off x="5580111" y="2052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580112" y="1800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80000" y="3312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80000" y="3060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896000" y="1908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896000" y="1656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896000" y="3456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96000" y="3204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12000" y="1764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12000" y="1512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12000" y="3600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212000" y="3348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28000" y="1620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528000" y="1368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28000" y="3744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528000" y="3492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44000" y="1476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44000" y="1224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844000" y="3888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844000" y="3636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732000" y="2052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732000" y="3060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04000" y="1728000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404000" y="3384000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404000" y="3096000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397373" y="2016000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1548000" y="1296000"/>
            <a:ext cx="1296000" cy="5040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8" idx="3"/>
            <a:endCxn id="55" idx="2"/>
          </p:cNvCxnSpPr>
          <p:nvPr/>
        </p:nvCxnSpPr>
        <p:spPr>
          <a:xfrm flipV="1">
            <a:off x="1548000" y="1548000"/>
            <a:ext cx="1296000" cy="2520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" idx="3"/>
            <a:endCxn id="59" idx="2"/>
          </p:cNvCxnSpPr>
          <p:nvPr/>
        </p:nvCxnSpPr>
        <p:spPr>
          <a:xfrm>
            <a:off x="1548000" y="1800000"/>
            <a:ext cx="1296000" cy="19080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" idx="3"/>
            <a:endCxn id="58" idx="3"/>
          </p:cNvCxnSpPr>
          <p:nvPr/>
        </p:nvCxnSpPr>
        <p:spPr>
          <a:xfrm>
            <a:off x="1548000" y="1800000"/>
            <a:ext cx="1317088" cy="2210912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5" idx="3"/>
            <a:endCxn id="57" idx="2"/>
          </p:cNvCxnSpPr>
          <p:nvPr/>
        </p:nvCxnSpPr>
        <p:spPr>
          <a:xfrm flipV="1">
            <a:off x="1541373" y="1296000"/>
            <a:ext cx="1302627" cy="7920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65" idx="3"/>
          </p:cNvCxnSpPr>
          <p:nvPr/>
        </p:nvCxnSpPr>
        <p:spPr>
          <a:xfrm flipV="1">
            <a:off x="1541373" y="1555842"/>
            <a:ext cx="1293880" cy="532158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65" idx="3"/>
            <a:endCxn id="59" idx="2"/>
          </p:cNvCxnSpPr>
          <p:nvPr/>
        </p:nvCxnSpPr>
        <p:spPr>
          <a:xfrm>
            <a:off x="1541373" y="2088000"/>
            <a:ext cx="1302627" cy="16200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65" idx="3"/>
          </p:cNvCxnSpPr>
          <p:nvPr/>
        </p:nvCxnSpPr>
        <p:spPr>
          <a:xfrm>
            <a:off x="1541373" y="2088000"/>
            <a:ext cx="1293880" cy="1906629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63" idx="3"/>
          </p:cNvCxnSpPr>
          <p:nvPr/>
        </p:nvCxnSpPr>
        <p:spPr>
          <a:xfrm>
            <a:off x="1548000" y="3456000"/>
            <a:ext cx="1285543" cy="2520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63" idx="3"/>
            <a:endCxn id="58" idx="2"/>
          </p:cNvCxnSpPr>
          <p:nvPr/>
        </p:nvCxnSpPr>
        <p:spPr>
          <a:xfrm>
            <a:off x="1548000" y="3456000"/>
            <a:ext cx="1296000" cy="5040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64" idx="3"/>
            <a:endCxn id="58" idx="2"/>
          </p:cNvCxnSpPr>
          <p:nvPr/>
        </p:nvCxnSpPr>
        <p:spPr>
          <a:xfrm>
            <a:off x="1548000" y="3168000"/>
            <a:ext cx="1296000" cy="7920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64" idx="3"/>
            <a:endCxn id="59" idx="2"/>
          </p:cNvCxnSpPr>
          <p:nvPr/>
        </p:nvCxnSpPr>
        <p:spPr>
          <a:xfrm>
            <a:off x="1548000" y="3168000"/>
            <a:ext cx="1296000" cy="5400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64" idx="3"/>
            <a:endCxn id="57" idx="2"/>
          </p:cNvCxnSpPr>
          <p:nvPr/>
        </p:nvCxnSpPr>
        <p:spPr>
          <a:xfrm flipV="1">
            <a:off x="1548000" y="1296000"/>
            <a:ext cx="1296000" cy="18720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64" idx="3"/>
          </p:cNvCxnSpPr>
          <p:nvPr/>
        </p:nvCxnSpPr>
        <p:spPr>
          <a:xfrm flipV="1">
            <a:off x="1548000" y="1570250"/>
            <a:ext cx="1285543" cy="159775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63" idx="3"/>
            <a:endCxn id="55" idx="2"/>
          </p:cNvCxnSpPr>
          <p:nvPr/>
        </p:nvCxnSpPr>
        <p:spPr>
          <a:xfrm flipV="1">
            <a:off x="1548000" y="1548000"/>
            <a:ext cx="1296000" cy="19080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63" idx="3"/>
            <a:endCxn id="57" idx="2"/>
          </p:cNvCxnSpPr>
          <p:nvPr/>
        </p:nvCxnSpPr>
        <p:spPr>
          <a:xfrm flipV="1">
            <a:off x="1548000" y="1296000"/>
            <a:ext cx="1296000" cy="21600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61" idx="6"/>
          </p:cNvCxnSpPr>
          <p:nvPr/>
        </p:nvCxnSpPr>
        <p:spPr>
          <a:xfrm flipV="1">
            <a:off x="6875999" y="2119128"/>
            <a:ext cx="648000" cy="0"/>
          </a:xfrm>
          <a:prstGeom prst="straightConnector1">
            <a:avLst/>
          </a:prstGeom>
          <a:ln w="12700">
            <a:solidFill>
              <a:srgbClr val="00B05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6875999" y="3128501"/>
            <a:ext cx="648000" cy="0"/>
          </a:xfrm>
          <a:prstGeom prst="straightConnector1">
            <a:avLst/>
          </a:prstGeom>
          <a:ln w="12700">
            <a:solidFill>
              <a:srgbClr val="00B05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29" idx="6"/>
            <a:endCxn id="61" idx="2"/>
          </p:cNvCxnSpPr>
          <p:nvPr/>
        </p:nvCxnSpPr>
        <p:spPr>
          <a:xfrm>
            <a:off x="5724112" y="1872000"/>
            <a:ext cx="1007888" cy="252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29" idx="6"/>
          </p:cNvCxnSpPr>
          <p:nvPr/>
        </p:nvCxnSpPr>
        <p:spPr>
          <a:xfrm>
            <a:off x="5724112" y="1872000"/>
            <a:ext cx="1007888" cy="122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4" idx="6"/>
            <a:endCxn id="61" idx="2"/>
          </p:cNvCxnSpPr>
          <p:nvPr/>
        </p:nvCxnSpPr>
        <p:spPr>
          <a:xfrm>
            <a:off x="5724111" y="2124000"/>
            <a:ext cx="1007889" cy="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4" idx="6"/>
            <a:endCxn id="62" idx="2"/>
          </p:cNvCxnSpPr>
          <p:nvPr/>
        </p:nvCxnSpPr>
        <p:spPr>
          <a:xfrm>
            <a:off x="5724111" y="2124000"/>
            <a:ext cx="1007889" cy="100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5724000" y="3128501"/>
            <a:ext cx="1008000" cy="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endCxn id="61" idx="2"/>
          </p:cNvCxnSpPr>
          <p:nvPr/>
        </p:nvCxnSpPr>
        <p:spPr>
          <a:xfrm flipV="1">
            <a:off x="5724000" y="2124000"/>
            <a:ext cx="1008000" cy="1004502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endCxn id="61" idx="2"/>
          </p:cNvCxnSpPr>
          <p:nvPr/>
        </p:nvCxnSpPr>
        <p:spPr>
          <a:xfrm flipV="1">
            <a:off x="5724128" y="2124000"/>
            <a:ext cx="1007872" cy="1256403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34" idx="6"/>
            <a:endCxn id="62" idx="2"/>
          </p:cNvCxnSpPr>
          <p:nvPr/>
        </p:nvCxnSpPr>
        <p:spPr>
          <a:xfrm flipV="1">
            <a:off x="5724000" y="3132000"/>
            <a:ext cx="1008000" cy="252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39" idx="6"/>
            <a:endCxn id="29" idx="2"/>
          </p:cNvCxnSpPr>
          <p:nvPr/>
        </p:nvCxnSpPr>
        <p:spPr>
          <a:xfrm>
            <a:off x="5040000" y="1728000"/>
            <a:ext cx="540112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stCxn id="39" idx="6"/>
            <a:endCxn id="4" idx="2"/>
          </p:cNvCxnSpPr>
          <p:nvPr/>
        </p:nvCxnSpPr>
        <p:spPr>
          <a:xfrm>
            <a:off x="5040000" y="1728000"/>
            <a:ext cx="540111" cy="396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39" idx="6"/>
            <a:endCxn id="34" idx="2"/>
          </p:cNvCxnSpPr>
          <p:nvPr/>
        </p:nvCxnSpPr>
        <p:spPr>
          <a:xfrm>
            <a:off x="5040000" y="1728000"/>
            <a:ext cx="540000" cy="1656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39" idx="6"/>
            <a:endCxn id="35" idx="2"/>
          </p:cNvCxnSpPr>
          <p:nvPr/>
        </p:nvCxnSpPr>
        <p:spPr>
          <a:xfrm>
            <a:off x="5040000" y="1728000"/>
            <a:ext cx="540000" cy="140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37" idx="6"/>
            <a:endCxn id="29" idx="2"/>
          </p:cNvCxnSpPr>
          <p:nvPr/>
        </p:nvCxnSpPr>
        <p:spPr>
          <a:xfrm flipV="1">
            <a:off x="5040000" y="1872000"/>
            <a:ext cx="540112" cy="10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stCxn id="37" idx="6"/>
            <a:endCxn id="4" idx="2"/>
          </p:cNvCxnSpPr>
          <p:nvPr/>
        </p:nvCxnSpPr>
        <p:spPr>
          <a:xfrm>
            <a:off x="5040000" y="1980000"/>
            <a:ext cx="540111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stCxn id="37" idx="6"/>
            <a:endCxn id="35" idx="2"/>
          </p:cNvCxnSpPr>
          <p:nvPr/>
        </p:nvCxnSpPr>
        <p:spPr>
          <a:xfrm>
            <a:off x="5040000" y="1980000"/>
            <a:ext cx="540000" cy="1152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37" idx="6"/>
            <a:endCxn id="34" idx="2"/>
          </p:cNvCxnSpPr>
          <p:nvPr/>
        </p:nvCxnSpPr>
        <p:spPr>
          <a:xfrm>
            <a:off x="5040000" y="1980000"/>
            <a:ext cx="540000" cy="140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stCxn id="41" idx="6"/>
            <a:endCxn id="29" idx="2"/>
          </p:cNvCxnSpPr>
          <p:nvPr/>
        </p:nvCxnSpPr>
        <p:spPr>
          <a:xfrm flipV="1">
            <a:off x="5040000" y="1872000"/>
            <a:ext cx="540112" cy="140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41" idx="6"/>
            <a:endCxn id="4" idx="2"/>
          </p:cNvCxnSpPr>
          <p:nvPr/>
        </p:nvCxnSpPr>
        <p:spPr>
          <a:xfrm flipV="1">
            <a:off x="5040000" y="2124000"/>
            <a:ext cx="540111" cy="1152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41" idx="6"/>
            <a:endCxn id="35" idx="2"/>
          </p:cNvCxnSpPr>
          <p:nvPr/>
        </p:nvCxnSpPr>
        <p:spPr>
          <a:xfrm flipV="1">
            <a:off x="5040000" y="3132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stCxn id="41" idx="6"/>
            <a:endCxn id="34" idx="2"/>
          </p:cNvCxnSpPr>
          <p:nvPr/>
        </p:nvCxnSpPr>
        <p:spPr>
          <a:xfrm>
            <a:off x="5040000" y="3276000"/>
            <a:ext cx="540000" cy="10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40" idx="6"/>
            <a:endCxn id="29" idx="1"/>
          </p:cNvCxnSpPr>
          <p:nvPr/>
        </p:nvCxnSpPr>
        <p:spPr>
          <a:xfrm flipV="1">
            <a:off x="5040000" y="1821088"/>
            <a:ext cx="561200" cy="1706912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stCxn id="40" idx="6"/>
            <a:endCxn id="4" idx="2"/>
          </p:cNvCxnSpPr>
          <p:nvPr/>
        </p:nvCxnSpPr>
        <p:spPr>
          <a:xfrm flipV="1">
            <a:off x="5040000" y="2124000"/>
            <a:ext cx="540111" cy="140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endCxn id="35" idx="0"/>
          </p:cNvCxnSpPr>
          <p:nvPr/>
        </p:nvCxnSpPr>
        <p:spPr>
          <a:xfrm flipV="1">
            <a:off x="5038728" y="3060000"/>
            <a:ext cx="613272" cy="455127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>
            <a:stCxn id="40" idx="6"/>
            <a:endCxn id="34" idx="2"/>
          </p:cNvCxnSpPr>
          <p:nvPr/>
        </p:nvCxnSpPr>
        <p:spPr>
          <a:xfrm flipV="1">
            <a:off x="5040000" y="3384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45" idx="6"/>
            <a:endCxn id="39" idx="2"/>
          </p:cNvCxnSpPr>
          <p:nvPr/>
        </p:nvCxnSpPr>
        <p:spPr>
          <a:xfrm>
            <a:off x="4356000" y="1584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45" idx="6"/>
            <a:endCxn id="37" idx="2"/>
          </p:cNvCxnSpPr>
          <p:nvPr/>
        </p:nvCxnSpPr>
        <p:spPr>
          <a:xfrm>
            <a:off x="4356000" y="1584000"/>
            <a:ext cx="540000" cy="396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>
            <a:stCxn id="45" idx="6"/>
            <a:endCxn id="41" idx="2"/>
          </p:cNvCxnSpPr>
          <p:nvPr/>
        </p:nvCxnSpPr>
        <p:spPr>
          <a:xfrm>
            <a:off x="4356000" y="1584000"/>
            <a:ext cx="540000" cy="1692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>
            <a:stCxn id="45" idx="6"/>
            <a:endCxn id="40" idx="2"/>
          </p:cNvCxnSpPr>
          <p:nvPr/>
        </p:nvCxnSpPr>
        <p:spPr>
          <a:xfrm>
            <a:off x="4356000" y="1584000"/>
            <a:ext cx="540000" cy="19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>
            <a:stCxn id="43" idx="6"/>
            <a:endCxn id="39" idx="2"/>
          </p:cNvCxnSpPr>
          <p:nvPr/>
        </p:nvCxnSpPr>
        <p:spPr>
          <a:xfrm flipV="1">
            <a:off x="4356000" y="1728000"/>
            <a:ext cx="540000" cy="10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>
            <a:stCxn id="43" idx="6"/>
            <a:endCxn id="37" idx="2"/>
          </p:cNvCxnSpPr>
          <p:nvPr/>
        </p:nvCxnSpPr>
        <p:spPr>
          <a:xfrm>
            <a:off x="4356000" y="1836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>
            <a:stCxn id="43" idx="6"/>
            <a:endCxn id="41" idx="2"/>
          </p:cNvCxnSpPr>
          <p:nvPr/>
        </p:nvCxnSpPr>
        <p:spPr>
          <a:xfrm>
            <a:off x="4356000" y="1836000"/>
            <a:ext cx="540000" cy="1440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>
            <a:stCxn id="43" idx="6"/>
            <a:endCxn id="40" idx="2"/>
          </p:cNvCxnSpPr>
          <p:nvPr/>
        </p:nvCxnSpPr>
        <p:spPr>
          <a:xfrm>
            <a:off x="4356000" y="1836000"/>
            <a:ext cx="540000" cy="1692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stCxn id="47" idx="6"/>
            <a:endCxn id="39" idx="2"/>
          </p:cNvCxnSpPr>
          <p:nvPr/>
        </p:nvCxnSpPr>
        <p:spPr>
          <a:xfrm flipV="1">
            <a:off x="4356000" y="1728000"/>
            <a:ext cx="540000" cy="1692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>
            <a:stCxn id="47" idx="6"/>
            <a:endCxn id="37" idx="2"/>
          </p:cNvCxnSpPr>
          <p:nvPr/>
        </p:nvCxnSpPr>
        <p:spPr>
          <a:xfrm flipV="1">
            <a:off x="4356000" y="1980000"/>
            <a:ext cx="540000" cy="1440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stCxn id="47" idx="6"/>
            <a:endCxn id="41" idx="2"/>
          </p:cNvCxnSpPr>
          <p:nvPr/>
        </p:nvCxnSpPr>
        <p:spPr>
          <a:xfrm flipV="1">
            <a:off x="4356000" y="3276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>
            <a:stCxn id="47" idx="6"/>
            <a:endCxn id="40" idx="2"/>
          </p:cNvCxnSpPr>
          <p:nvPr/>
        </p:nvCxnSpPr>
        <p:spPr>
          <a:xfrm>
            <a:off x="4356000" y="3420000"/>
            <a:ext cx="540000" cy="10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>
            <a:stCxn id="46" idx="6"/>
            <a:endCxn id="39" idx="2"/>
          </p:cNvCxnSpPr>
          <p:nvPr/>
        </p:nvCxnSpPr>
        <p:spPr>
          <a:xfrm flipV="1">
            <a:off x="4356000" y="1728000"/>
            <a:ext cx="540000" cy="19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>
            <a:stCxn id="46" idx="6"/>
            <a:endCxn id="37" idx="2"/>
          </p:cNvCxnSpPr>
          <p:nvPr/>
        </p:nvCxnSpPr>
        <p:spPr>
          <a:xfrm flipV="1">
            <a:off x="4356000" y="1980000"/>
            <a:ext cx="540000" cy="1692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>
            <a:stCxn id="46" idx="6"/>
            <a:endCxn id="41" idx="2"/>
          </p:cNvCxnSpPr>
          <p:nvPr/>
        </p:nvCxnSpPr>
        <p:spPr>
          <a:xfrm flipV="1">
            <a:off x="4356000" y="3276000"/>
            <a:ext cx="540000" cy="396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>
            <a:stCxn id="46" idx="6"/>
            <a:endCxn id="40" idx="2"/>
          </p:cNvCxnSpPr>
          <p:nvPr/>
        </p:nvCxnSpPr>
        <p:spPr>
          <a:xfrm flipV="1">
            <a:off x="4356000" y="3528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>
            <a:stCxn id="51" idx="6"/>
            <a:endCxn id="45" idx="2"/>
          </p:cNvCxnSpPr>
          <p:nvPr/>
        </p:nvCxnSpPr>
        <p:spPr>
          <a:xfrm>
            <a:off x="3672000" y="1440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>
            <a:stCxn id="51" idx="6"/>
            <a:endCxn id="43" idx="2"/>
          </p:cNvCxnSpPr>
          <p:nvPr/>
        </p:nvCxnSpPr>
        <p:spPr>
          <a:xfrm>
            <a:off x="3672000" y="1440000"/>
            <a:ext cx="540000" cy="396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>
            <a:stCxn id="51" idx="6"/>
            <a:endCxn id="47" idx="2"/>
          </p:cNvCxnSpPr>
          <p:nvPr/>
        </p:nvCxnSpPr>
        <p:spPr>
          <a:xfrm>
            <a:off x="3672000" y="1440000"/>
            <a:ext cx="540000" cy="1980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endCxn id="46" idx="2"/>
          </p:cNvCxnSpPr>
          <p:nvPr/>
        </p:nvCxnSpPr>
        <p:spPr>
          <a:xfrm>
            <a:off x="3668944" y="1440000"/>
            <a:ext cx="543056" cy="2232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/>
          <p:cNvCxnSpPr>
            <a:stCxn id="49" idx="6"/>
            <a:endCxn id="45" idx="2"/>
          </p:cNvCxnSpPr>
          <p:nvPr/>
        </p:nvCxnSpPr>
        <p:spPr>
          <a:xfrm flipV="1">
            <a:off x="3672000" y="1584000"/>
            <a:ext cx="540000" cy="10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/>
          <p:cNvCxnSpPr>
            <a:stCxn id="49" idx="6"/>
            <a:endCxn id="43" idx="2"/>
          </p:cNvCxnSpPr>
          <p:nvPr/>
        </p:nvCxnSpPr>
        <p:spPr>
          <a:xfrm>
            <a:off x="3672000" y="1692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>
            <a:stCxn id="49" idx="6"/>
            <a:endCxn id="47" idx="2"/>
          </p:cNvCxnSpPr>
          <p:nvPr/>
        </p:nvCxnSpPr>
        <p:spPr>
          <a:xfrm>
            <a:off x="3672000" y="1692000"/>
            <a:ext cx="540000" cy="172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>
            <a:stCxn id="49" idx="6"/>
            <a:endCxn id="47" idx="2"/>
          </p:cNvCxnSpPr>
          <p:nvPr/>
        </p:nvCxnSpPr>
        <p:spPr>
          <a:xfrm>
            <a:off x="3672000" y="1692000"/>
            <a:ext cx="540000" cy="172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>
            <a:stCxn id="49" idx="6"/>
            <a:endCxn id="46" idx="2"/>
          </p:cNvCxnSpPr>
          <p:nvPr/>
        </p:nvCxnSpPr>
        <p:spPr>
          <a:xfrm>
            <a:off x="3672000" y="1692000"/>
            <a:ext cx="540000" cy="1980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/>
          <p:cNvCxnSpPr>
            <a:stCxn id="53" idx="6"/>
            <a:endCxn id="45" idx="2"/>
          </p:cNvCxnSpPr>
          <p:nvPr/>
        </p:nvCxnSpPr>
        <p:spPr>
          <a:xfrm flipV="1">
            <a:off x="3672000" y="1584000"/>
            <a:ext cx="540000" cy="1980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>
            <a:stCxn id="53" idx="6"/>
            <a:endCxn id="43" idx="2"/>
          </p:cNvCxnSpPr>
          <p:nvPr/>
        </p:nvCxnSpPr>
        <p:spPr>
          <a:xfrm flipV="1">
            <a:off x="3672000" y="1836000"/>
            <a:ext cx="540000" cy="172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>
            <a:stCxn id="53" idx="6"/>
            <a:endCxn id="47" idx="2"/>
          </p:cNvCxnSpPr>
          <p:nvPr/>
        </p:nvCxnSpPr>
        <p:spPr>
          <a:xfrm flipV="1">
            <a:off x="3672000" y="3420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>
            <a:stCxn id="53" idx="6"/>
            <a:endCxn id="46" idx="2"/>
          </p:cNvCxnSpPr>
          <p:nvPr/>
        </p:nvCxnSpPr>
        <p:spPr>
          <a:xfrm>
            <a:off x="3672000" y="3564000"/>
            <a:ext cx="540000" cy="10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>
            <a:stCxn id="52" idx="6"/>
            <a:endCxn id="45" idx="2"/>
          </p:cNvCxnSpPr>
          <p:nvPr/>
        </p:nvCxnSpPr>
        <p:spPr>
          <a:xfrm flipV="1">
            <a:off x="3672000" y="1584000"/>
            <a:ext cx="540000" cy="2232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>
            <a:stCxn id="52" idx="6"/>
            <a:endCxn id="43" idx="2"/>
          </p:cNvCxnSpPr>
          <p:nvPr/>
        </p:nvCxnSpPr>
        <p:spPr>
          <a:xfrm flipV="1">
            <a:off x="3672000" y="1836000"/>
            <a:ext cx="540000" cy="1980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>
            <a:stCxn id="52" idx="6"/>
            <a:endCxn id="47" idx="2"/>
          </p:cNvCxnSpPr>
          <p:nvPr/>
        </p:nvCxnSpPr>
        <p:spPr>
          <a:xfrm flipV="1">
            <a:off x="3672000" y="3420000"/>
            <a:ext cx="540000" cy="396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>
            <a:stCxn id="52" idx="6"/>
            <a:endCxn id="46" idx="2"/>
          </p:cNvCxnSpPr>
          <p:nvPr/>
        </p:nvCxnSpPr>
        <p:spPr>
          <a:xfrm flipV="1">
            <a:off x="3672000" y="3672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>
            <a:stCxn id="57" idx="6"/>
            <a:endCxn id="51" idx="2"/>
          </p:cNvCxnSpPr>
          <p:nvPr/>
        </p:nvCxnSpPr>
        <p:spPr>
          <a:xfrm>
            <a:off x="2988000" y="1296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>
            <a:stCxn id="57" idx="6"/>
            <a:endCxn id="49" idx="2"/>
          </p:cNvCxnSpPr>
          <p:nvPr/>
        </p:nvCxnSpPr>
        <p:spPr>
          <a:xfrm>
            <a:off x="2988000" y="1296000"/>
            <a:ext cx="540000" cy="396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/>
          <p:cNvCxnSpPr>
            <a:stCxn id="57" idx="6"/>
            <a:endCxn id="53" idx="2"/>
          </p:cNvCxnSpPr>
          <p:nvPr/>
        </p:nvCxnSpPr>
        <p:spPr>
          <a:xfrm>
            <a:off x="2988000" y="1296000"/>
            <a:ext cx="540000" cy="226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/>
          <p:cNvCxnSpPr>
            <a:stCxn id="57" idx="6"/>
            <a:endCxn id="52" idx="2"/>
          </p:cNvCxnSpPr>
          <p:nvPr/>
        </p:nvCxnSpPr>
        <p:spPr>
          <a:xfrm>
            <a:off x="2988000" y="1296000"/>
            <a:ext cx="540000" cy="2520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/>
          <p:cNvCxnSpPr>
            <a:stCxn id="55" idx="6"/>
            <a:endCxn id="51" idx="2"/>
          </p:cNvCxnSpPr>
          <p:nvPr/>
        </p:nvCxnSpPr>
        <p:spPr>
          <a:xfrm flipV="1">
            <a:off x="2988000" y="1440000"/>
            <a:ext cx="540000" cy="10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Arrow Connector 419"/>
          <p:cNvCxnSpPr>
            <a:stCxn id="55" idx="6"/>
            <a:endCxn id="49" idx="2"/>
          </p:cNvCxnSpPr>
          <p:nvPr/>
        </p:nvCxnSpPr>
        <p:spPr>
          <a:xfrm>
            <a:off x="2988000" y="1548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/>
          <p:cNvCxnSpPr>
            <a:stCxn id="55" idx="6"/>
            <a:endCxn id="53" idx="2"/>
          </p:cNvCxnSpPr>
          <p:nvPr/>
        </p:nvCxnSpPr>
        <p:spPr>
          <a:xfrm>
            <a:off x="2988000" y="1548000"/>
            <a:ext cx="540000" cy="2016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/>
          <p:cNvCxnSpPr>
            <a:stCxn id="55" idx="6"/>
            <a:endCxn id="52" idx="2"/>
          </p:cNvCxnSpPr>
          <p:nvPr/>
        </p:nvCxnSpPr>
        <p:spPr>
          <a:xfrm>
            <a:off x="2988000" y="1548000"/>
            <a:ext cx="540000" cy="226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/>
          <p:cNvCxnSpPr>
            <a:stCxn id="59" idx="6"/>
            <a:endCxn id="51" idx="2"/>
          </p:cNvCxnSpPr>
          <p:nvPr/>
        </p:nvCxnSpPr>
        <p:spPr>
          <a:xfrm flipV="1">
            <a:off x="2988000" y="1440000"/>
            <a:ext cx="540000" cy="226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>
            <a:stCxn id="59" idx="6"/>
            <a:endCxn id="49" idx="2"/>
          </p:cNvCxnSpPr>
          <p:nvPr/>
        </p:nvCxnSpPr>
        <p:spPr>
          <a:xfrm flipV="1">
            <a:off x="2988000" y="1692000"/>
            <a:ext cx="540000" cy="2016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>
            <a:stCxn id="59" idx="6"/>
            <a:endCxn id="53" idx="2"/>
          </p:cNvCxnSpPr>
          <p:nvPr/>
        </p:nvCxnSpPr>
        <p:spPr>
          <a:xfrm flipV="1">
            <a:off x="2988000" y="3564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/>
          <p:cNvCxnSpPr>
            <a:stCxn id="59" idx="6"/>
            <a:endCxn id="52" idx="2"/>
          </p:cNvCxnSpPr>
          <p:nvPr/>
        </p:nvCxnSpPr>
        <p:spPr>
          <a:xfrm>
            <a:off x="2988000" y="3708000"/>
            <a:ext cx="540000" cy="10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/>
          <p:cNvCxnSpPr>
            <a:stCxn id="58" idx="6"/>
            <a:endCxn id="51" idx="2"/>
          </p:cNvCxnSpPr>
          <p:nvPr/>
        </p:nvCxnSpPr>
        <p:spPr>
          <a:xfrm flipV="1">
            <a:off x="2988000" y="1440000"/>
            <a:ext cx="540000" cy="2520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>
            <a:stCxn id="58" idx="6"/>
            <a:endCxn id="49" idx="2"/>
          </p:cNvCxnSpPr>
          <p:nvPr/>
        </p:nvCxnSpPr>
        <p:spPr>
          <a:xfrm flipV="1">
            <a:off x="2988000" y="1692000"/>
            <a:ext cx="540000" cy="2268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/>
          <p:cNvCxnSpPr>
            <a:stCxn id="58" idx="6"/>
            <a:endCxn id="53" idx="2"/>
          </p:cNvCxnSpPr>
          <p:nvPr/>
        </p:nvCxnSpPr>
        <p:spPr>
          <a:xfrm flipV="1">
            <a:off x="2988000" y="3564000"/>
            <a:ext cx="540000" cy="396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/>
          <p:cNvCxnSpPr>
            <a:stCxn id="58" idx="6"/>
            <a:endCxn id="52" idx="2"/>
          </p:cNvCxnSpPr>
          <p:nvPr/>
        </p:nvCxnSpPr>
        <p:spPr>
          <a:xfrm flipV="1">
            <a:off x="2988000" y="3816000"/>
            <a:ext cx="540000" cy="144000"/>
          </a:xfrm>
          <a:prstGeom prst="straightConnector1">
            <a:avLst/>
          </a:prstGeom>
          <a:ln w="1270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TextBox 456"/>
          <p:cNvSpPr txBox="1"/>
          <p:nvPr/>
        </p:nvSpPr>
        <p:spPr>
          <a:xfrm rot="5400000">
            <a:off x="1278000" y="2509200"/>
            <a:ext cx="5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458" name="TextBox 457"/>
          <p:cNvSpPr txBox="1"/>
          <p:nvPr/>
        </p:nvSpPr>
        <p:spPr>
          <a:xfrm rot="5400000">
            <a:off x="2516400" y="2484000"/>
            <a:ext cx="93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………</a:t>
            </a:r>
            <a:endParaRPr lang="es-ES_tradnl" dirty="0">
              <a:solidFill>
                <a:schemeClr val="accent2"/>
              </a:solidFill>
            </a:endParaRPr>
          </a:p>
        </p:txBody>
      </p:sp>
      <p:sp>
        <p:nvSpPr>
          <p:cNvPr id="459" name="TextBox 458"/>
          <p:cNvSpPr txBox="1"/>
          <p:nvPr/>
        </p:nvSpPr>
        <p:spPr>
          <a:xfrm rot="5400000">
            <a:off x="3204000" y="2523600"/>
            <a:ext cx="93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……..</a:t>
            </a:r>
            <a:endParaRPr lang="es-ES_tradnl" dirty="0">
              <a:solidFill>
                <a:schemeClr val="accent2"/>
              </a:solidFill>
            </a:endParaRPr>
          </a:p>
        </p:txBody>
      </p:sp>
      <p:sp>
        <p:nvSpPr>
          <p:cNvPr id="460" name="TextBox 459"/>
          <p:cNvSpPr txBox="1"/>
          <p:nvPr/>
        </p:nvSpPr>
        <p:spPr>
          <a:xfrm rot="5400000">
            <a:off x="3888000" y="2563200"/>
            <a:ext cx="93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…….</a:t>
            </a:r>
            <a:endParaRPr lang="es-ES_tradnl" dirty="0">
              <a:solidFill>
                <a:schemeClr val="accent2"/>
              </a:solidFill>
            </a:endParaRPr>
          </a:p>
        </p:txBody>
      </p:sp>
      <p:sp>
        <p:nvSpPr>
          <p:cNvPr id="461" name="TextBox 460"/>
          <p:cNvSpPr txBox="1"/>
          <p:nvPr/>
        </p:nvSpPr>
        <p:spPr>
          <a:xfrm rot="5400000">
            <a:off x="4572000" y="2613600"/>
            <a:ext cx="93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…...</a:t>
            </a:r>
            <a:endParaRPr lang="es-ES_tradnl" dirty="0">
              <a:solidFill>
                <a:schemeClr val="accent2"/>
              </a:solidFill>
            </a:endParaRPr>
          </a:p>
        </p:txBody>
      </p:sp>
      <p:sp>
        <p:nvSpPr>
          <p:cNvPr id="462" name="TextBox 461"/>
          <p:cNvSpPr txBox="1"/>
          <p:nvPr/>
        </p:nvSpPr>
        <p:spPr>
          <a:xfrm rot="5400000">
            <a:off x="5256000" y="2649600"/>
            <a:ext cx="93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…..</a:t>
            </a:r>
            <a:endParaRPr lang="es-ES_tradnl" dirty="0">
              <a:solidFill>
                <a:schemeClr val="accent2"/>
              </a:solidFill>
            </a:endParaRPr>
          </a:p>
        </p:txBody>
      </p:sp>
      <p:sp>
        <p:nvSpPr>
          <p:cNvPr id="463" name="TextBox 462"/>
          <p:cNvSpPr txBox="1"/>
          <p:nvPr/>
        </p:nvSpPr>
        <p:spPr>
          <a:xfrm>
            <a:off x="2411760" y="4695527"/>
            <a:ext cx="381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latin typeface="Harlow Solid Italic" panose="04030604020F02020D02" pitchFamily="82" charset="0"/>
              </a:rPr>
              <a:t>5(6-l)n</a:t>
            </a:r>
            <a:r>
              <a:rPr lang="en-US" dirty="0"/>
              <a:t> neurons in hidden layer </a:t>
            </a:r>
            <a:r>
              <a:rPr lang="en-US" sz="2400" dirty="0">
                <a:latin typeface="Harlow Solid Italic" panose="04030604020F02020D02" pitchFamily="82" charset="0"/>
              </a:rPr>
              <a:t>l</a:t>
            </a:r>
          </a:p>
        </p:txBody>
      </p:sp>
      <p:sp>
        <p:nvSpPr>
          <p:cNvPr id="467" name="TextBox 466"/>
          <p:cNvSpPr txBox="1"/>
          <p:nvPr/>
        </p:nvSpPr>
        <p:spPr>
          <a:xfrm>
            <a:off x="2981871" y="4176751"/>
            <a:ext cx="274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ELU activation functions</a:t>
            </a:r>
            <a:endParaRPr lang="es-ES_tradnl" dirty="0"/>
          </a:p>
        </p:txBody>
      </p:sp>
      <p:sp>
        <p:nvSpPr>
          <p:cNvPr id="468" name="TextBox 467"/>
          <p:cNvSpPr txBox="1"/>
          <p:nvPr/>
        </p:nvSpPr>
        <p:spPr>
          <a:xfrm>
            <a:off x="6228184" y="4176751"/>
            <a:ext cx="2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 function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417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RL-Cache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8552" y="144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/>
          <p:cNvSpPr/>
          <p:nvPr/>
        </p:nvSpPr>
        <p:spPr>
          <a:xfrm>
            <a:off x="1368552" y="162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angle 10"/>
          <p:cNvSpPr/>
          <p:nvPr/>
        </p:nvSpPr>
        <p:spPr>
          <a:xfrm>
            <a:off x="1908552" y="180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7128552" y="234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angle 12"/>
          <p:cNvSpPr/>
          <p:nvPr/>
        </p:nvSpPr>
        <p:spPr>
          <a:xfrm>
            <a:off x="6588824" y="216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3707904" y="138988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. . .</a:t>
            </a:r>
            <a:endParaRPr lang="es-ES_tradnl" sz="4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28552" y="1052736"/>
            <a:ext cx="6839712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28552" y="864000"/>
            <a:ext cx="0" cy="684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661496" y="900000"/>
            <a:ext cx="0" cy="1548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48304" y="1234440"/>
            <a:ext cx="0" cy="694944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08304" y="1340768"/>
            <a:ext cx="54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35016" y="1340768"/>
            <a:ext cx="36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449416" y="1340768"/>
            <a:ext cx="2980944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92320" y="1344168"/>
            <a:ext cx="320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Window of </a:t>
            </a:r>
            <a:r>
              <a:rPr lang="en-GB" sz="2800" i="1" dirty="0">
                <a:latin typeface="Harlow Solid Italic" panose="04030604020F02020D02" pitchFamily="82" charset="0"/>
              </a:rPr>
              <a:t>K</a:t>
            </a:r>
            <a:r>
              <a:rPr lang="en-GB" sz="2200" dirty="0"/>
              <a:t> requests</a:t>
            </a:r>
            <a:endParaRPr lang="es-ES_tradnl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3616400" y="647241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Trace</a:t>
            </a:r>
            <a:endParaRPr lang="es-ES_tradnl" sz="2200" dirty="0"/>
          </a:p>
        </p:txBody>
      </p:sp>
      <p:sp>
        <p:nvSpPr>
          <p:cNvPr id="35" name="Right Brace 34"/>
          <p:cNvSpPr/>
          <p:nvPr/>
        </p:nvSpPr>
        <p:spPr>
          <a:xfrm flipH="1">
            <a:off x="1656240" y="3118104"/>
            <a:ext cx="216000" cy="1296000"/>
          </a:xfrm>
          <a:prstGeom prst="rightBrace">
            <a:avLst>
              <a:gd name="adj1" fmla="val 0"/>
              <a:gd name="adj2" fmla="val 48772"/>
            </a:avLst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312488" y="4257667"/>
            <a:ext cx="0" cy="576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872488" y="3177667"/>
            <a:ext cx="1440000" cy="108000"/>
            <a:chOff x="1800000" y="1800000"/>
            <a:chExt cx="1440000" cy="108000"/>
          </a:xfrm>
        </p:grpSpPr>
        <p:sp>
          <p:nvSpPr>
            <p:cNvPr id="38" name="Rectangle 37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72488" y="3357667"/>
            <a:ext cx="1440000" cy="108000"/>
            <a:chOff x="1800000" y="1800000"/>
            <a:chExt cx="1440000" cy="108000"/>
          </a:xfrm>
        </p:grpSpPr>
        <p:sp>
          <p:nvSpPr>
            <p:cNvPr id="41" name="Rectangle 40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72488" y="3537667"/>
            <a:ext cx="1440000" cy="108000"/>
            <a:chOff x="1800000" y="1800000"/>
            <a:chExt cx="1440000" cy="108000"/>
          </a:xfrm>
        </p:grpSpPr>
        <p:sp>
          <p:nvSpPr>
            <p:cNvPr id="44" name="Rectangle 43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72488" y="3717667"/>
            <a:ext cx="1440000" cy="108000"/>
            <a:chOff x="1800000" y="1800000"/>
            <a:chExt cx="1440000" cy="108000"/>
          </a:xfrm>
        </p:grpSpPr>
        <p:sp>
          <p:nvSpPr>
            <p:cNvPr id="47" name="Rectangle 46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72488" y="4077667"/>
            <a:ext cx="1440000" cy="108000"/>
            <a:chOff x="1800000" y="1800000"/>
            <a:chExt cx="1440000" cy="108000"/>
          </a:xfrm>
        </p:grpSpPr>
        <p:sp>
          <p:nvSpPr>
            <p:cNvPr id="50" name="Rectangle 49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72488" y="4257667"/>
            <a:ext cx="1440000" cy="108000"/>
            <a:chOff x="1800000" y="1800000"/>
            <a:chExt cx="1440000" cy="108000"/>
          </a:xfrm>
        </p:grpSpPr>
        <p:sp>
          <p:nvSpPr>
            <p:cNvPr id="53" name="Rectangle 52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-27432" y="2924944"/>
            <a:ext cx="19442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Harlow Solid Italic" panose="04030604020F02020D02" pitchFamily="82" charset="0"/>
              </a:rPr>
              <a:t>m</a:t>
            </a:r>
            <a:r>
              <a:rPr lang="en-GB" sz="2200" dirty="0"/>
              <a:t> samples </a:t>
            </a:r>
          </a:p>
          <a:p>
            <a:r>
              <a:rPr lang="en-GB" sz="2200" dirty="0"/>
              <a:t>of admission decisions for </a:t>
            </a:r>
          </a:p>
          <a:p>
            <a:r>
              <a:rPr lang="en-GB" sz="2200" dirty="0"/>
              <a:t>the window </a:t>
            </a:r>
            <a:endParaRPr lang="es-ES_tradnl" sz="2200" dirty="0"/>
          </a:p>
        </p:txBody>
      </p:sp>
      <p:sp>
        <p:nvSpPr>
          <p:cNvPr id="56" name="TextBox 55"/>
          <p:cNvSpPr txBox="1"/>
          <p:nvPr/>
        </p:nvSpPr>
        <p:spPr>
          <a:xfrm>
            <a:off x="27731" y="472514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Admission decisions </a:t>
            </a:r>
          </a:p>
          <a:p>
            <a:r>
              <a:rPr lang="en-GB" sz="2200" dirty="0"/>
              <a:t>with discounted rewards</a:t>
            </a:r>
            <a:endParaRPr lang="es-ES_tradnl" sz="2200" dirty="0"/>
          </a:p>
          <a:p>
            <a:r>
              <a:rPr lang="en-GB" sz="2200" dirty="0"/>
              <a:t>for </a:t>
            </a:r>
            <a:r>
              <a:rPr lang="en-GB" sz="2800" dirty="0">
                <a:latin typeface="Harlow Solid Italic" panose="04030604020F02020D02" pitchFamily="82" charset="0"/>
              </a:rPr>
              <a:t>L</a:t>
            </a:r>
            <a:r>
              <a:rPr lang="en-GB" sz="2200" dirty="0"/>
              <a:t> extra requests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7704" y="2061675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Sampling</a:t>
            </a:r>
            <a:endParaRPr lang="es-ES_tradnl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124208" y="1989667"/>
            <a:ext cx="0" cy="108000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08184" y="365469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. . .</a:t>
            </a:r>
            <a:endParaRPr lang="es-ES_tradnl" sz="2400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2412240" y="4257667"/>
            <a:ext cx="0" cy="576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412488" y="4725144"/>
            <a:ext cx="90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312488" y="4725144"/>
            <a:ext cx="36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3152" y="4725144"/>
            <a:ext cx="2340864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1900776" y="1234440"/>
            <a:ext cx="0" cy="694944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053328" y="1975104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80" y="3137503"/>
            <a:ext cx="5508104" cy="10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RL-Cache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8552" y="144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/>
          <p:cNvSpPr/>
          <p:nvPr/>
        </p:nvSpPr>
        <p:spPr>
          <a:xfrm>
            <a:off x="1368552" y="162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angle 10"/>
          <p:cNvSpPr/>
          <p:nvPr/>
        </p:nvSpPr>
        <p:spPr>
          <a:xfrm>
            <a:off x="1908552" y="180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7128552" y="234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angle 12"/>
          <p:cNvSpPr/>
          <p:nvPr/>
        </p:nvSpPr>
        <p:spPr>
          <a:xfrm>
            <a:off x="6588824" y="216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3707904" y="138988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. . .</a:t>
            </a:r>
            <a:endParaRPr lang="es-ES_tradnl" sz="4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28552" y="1052736"/>
            <a:ext cx="6839712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28552" y="864000"/>
            <a:ext cx="0" cy="684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661496" y="900000"/>
            <a:ext cx="0" cy="1548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48304" y="1234440"/>
            <a:ext cx="0" cy="694944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08304" y="1340768"/>
            <a:ext cx="54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35016" y="1340768"/>
            <a:ext cx="36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449416" y="1340768"/>
            <a:ext cx="2980944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92320" y="1344168"/>
            <a:ext cx="320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Window of </a:t>
            </a:r>
            <a:r>
              <a:rPr lang="en-GB" sz="2800" i="1" dirty="0">
                <a:latin typeface="Harlow Solid Italic" panose="04030604020F02020D02" pitchFamily="82" charset="0"/>
              </a:rPr>
              <a:t>K</a:t>
            </a:r>
            <a:r>
              <a:rPr lang="en-GB" sz="2200" dirty="0"/>
              <a:t> requests</a:t>
            </a:r>
            <a:endParaRPr lang="es-ES_tradnl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3616400" y="647241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Trace</a:t>
            </a:r>
            <a:endParaRPr lang="es-ES_tradnl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527096" y="2996952"/>
            <a:ext cx="25570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Harlow Solid Italic" panose="04030604020F02020D02" pitchFamily="82" charset="0"/>
              </a:rPr>
              <a:t>p</a:t>
            </a:r>
            <a:r>
              <a:rPr lang="en-GB" sz="2200" dirty="0"/>
              <a:t> samples with </a:t>
            </a:r>
          </a:p>
          <a:p>
            <a:r>
              <a:rPr lang="en-GB" sz="2200" dirty="0"/>
              <a:t>highest hit rates</a:t>
            </a:r>
            <a:endParaRPr lang="es-ES_tradnl" sz="2200" dirty="0"/>
          </a:p>
        </p:txBody>
      </p:sp>
      <p:sp>
        <p:nvSpPr>
          <p:cNvPr id="25" name="Rectangle 24"/>
          <p:cNvSpPr/>
          <p:nvPr/>
        </p:nvSpPr>
        <p:spPr>
          <a:xfrm>
            <a:off x="8136456" y="3140968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angle 25"/>
          <p:cNvSpPr/>
          <p:nvPr/>
        </p:nvSpPr>
        <p:spPr>
          <a:xfrm>
            <a:off x="8136456" y="3320968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angle 26"/>
          <p:cNvSpPr/>
          <p:nvPr/>
        </p:nvSpPr>
        <p:spPr>
          <a:xfrm>
            <a:off x="8136456" y="3500968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Rectangle 27"/>
          <p:cNvSpPr/>
          <p:nvPr/>
        </p:nvSpPr>
        <p:spPr>
          <a:xfrm>
            <a:off x="8136456" y="3680968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Right Brace 28"/>
          <p:cNvSpPr/>
          <p:nvPr/>
        </p:nvSpPr>
        <p:spPr>
          <a:xfrm>
            <a:off x="3310128" y="3127248"/>
            <a:ext cx="216000" cy="740664"/>
          </a:xfrm>
          <a:prstGeom prst="rightBrace">
            <a:avLst>
              <a:gd name="adj1" fmla="val 0"/>
              <a:gd name="adj2" fmla="val 48772"/>
            </a:avLst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559552" y="3456000"/>
            <a:ext cx="2487168" cy="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Brace 34"/>
          <p:cNvSpPr/>
          <p:nvPr/>
        </p:nvSpPr>
        <p:spPr>
          <a:xfrm flipH="1">
            <a:off x="1656240" y="3118104"/>
            <a:ext cx="216000" cy="1296000"/>
          </a:xfrm>
          <a:prstGeom prst="rightBrace">
            <a:avLst>
              <a:gd name="adj1" fmla="val 0"/>
              <a:gd name="adj2" fmla="val 48772"/>
            </a:avLst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312488" y="4257667"/>
            <a:ext cx="0" cy="576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872488" y="3177667"/>
            <a:ext cx="1440000" cy="108000"/>
            <a:chOff x="1800000" y="1800000"/>
            <a:chExt cx="1440000" cy="108000"/>
          </a:xfrm>
        </p:grpSpPr>
        <p:sp>
          <p:nvSpPr>
            <p:cNvPr id="38" name="Rectangle 37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72488" y="3357667"/>
            <a:ext cx="1440000" cy="108000"/>
            <a:chOff x="1800000" y="1800000"/>
            <a:chExt cx="1440000" cy="108000"/>
          </a:xfrm>
        </p:grpSpPr>
        <p:sp>
          <p:nvSpPr>
            <p:cNvPr id="41" name="Rectangle 40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72488" y="3537667"/>
            <a:ext cx="1440000" cy="108000"/>
            <a:chOff x="1800000" y="1800000"/>
            <a:chExt cx="1440000" cy="108000"/>
          </a:xfrm>
        </p:grpSpPr>
        <p:sp>
          <p:nvSpPr>
            <p:cNvPr id="44" name="Rectangle 43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72488" y="3717667"/>
            <a:ext cx="1440000" cy="108000"/>
            <a:chOff x="1800000" y="1800000"/>
            <a:chExt cx="1440000" cy="108000"/>
          </a:xfrm>
        </p:grpSpPr>
        <p:sp>
          <p:nvSpPr>
            <p:cNvPr id="47" name="Rectangle 46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72488" y="4077667"/>
            <a:ext cx="1440000" cy="108000"/>
            <a:chOff x="1800000" y="1800000"/>
            <a:chExt cx="1440000" cy="108000"/>
          </a:xfrm>
        </p:grpSpPr>
        <p:sp>
          <p:nvSpPr>
            <p:cNvPr id="50" name="Rectangle 49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72488" y="4257667"/>
            <a:ext cx="1440000" cy="108000"/>
            <a:chOff x="1800000" y="1800000"/>
            <a:chExt cx="1440000" cy="108000"/>
          </a:xfrm>
        </p:grpSpPr>
        <p:sp>
          <p:nvSpPr>
            <p:cNvPr id="53" name="Rectangle 52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-27432" y="2924944"/>
            <a:ext cx="19442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Harlow Solid Italic" panose="04030604020F02020D02" pitchFamily="82" charset="0"/>
              </a:rPr>
              <a:t>m</a:t>
            </a:r>
            <a:r>
              <a:rPr lang="en-GB" sz="2200" dirty="0"/>
              <a:t> samples </a:t>
            </a:r>
          </a:p>
          <a:p>
            <a:r>
              <a:rPr lang="en-GB" sz="2200" dirty="0"/>
              <a:t>of admission decisions for </a:t>
            </a:r>
          </a:p>
          <a:p>
            <a:r>
              <a:rPr lang="en-GB" sz="2200" dirty="0"/>
              <a:t>the window </a:t>
            </a:r>
            <a:endParaRPr lang="es-ES_tradnl" sz="2200" dirty="0"/>
          </a:p>
        </p:txBody>
      </p:sp>
      <p:sp>
        <p:nvSpPr>
          <p:cNvPr id="56" name="TextBox 55"/>
          <p:cNvSpPr txBox="1"/>
          <p:nvPr/>
        </p:nvSpPr>
        <p:spPr>
          <a:xfrm>
            <a:off x="27731" y="472514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Admission decisions </a:t>
            </a:r>
          </a:p>
          <a:p>
            <a:r>
              <a:rPr lang="en-GB" sz="2200" dirty="0"/>
              <a:t>with discounted rewards</a:t>
            </a:r>
            <a:endParaRPr lang="es-ES_tradnl" sz="2200" dirty="0"/>
          </a:p>
          <a:p>
            <a:r>
              <a:rPr lang="en-GB" sz="2200" dirty="0"/>
              <a:t>for </a:t>
            </a:r>
            <a:r>
              <a:rPr lang="en-GB" sz="2800" dirty="0">
                <a:latin typeface="Harlow Solid Italic" panose="04030604020F02020D02" pitchFamily="82" charset="0"/>
              </a:rPr>
              <a:t>L</a:t>
            </a:r>
            <a:r>
              <a:rPr lang="en-GB" sz="2200" dirty="0"/>
              <a:t> extra requests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7704" y="2061675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Sampling</a:t>
            </a:r>
            <a:endParaRPr lang="es-ES_tradnl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124208" y="1989667"/>
            <a:ext cx="0" cy="108000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08184" y="365469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. . .</a:t>
            </a:r>
            <a:endParaRPr lang="es-ES_tradnl" sz="2400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2412240" y="4257667"/>
            <a:ext cx="0" cy="576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412488" y="4725144"/>
            <a:ext cx="90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312488" y="4725144"/>
            <a:ext cx="36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3152" y="4725144"/>
            <a:ext cx="2340864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012160" y="3024000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Selection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900776" y="1234440"/>
            <a:ext cx="0" cy="694944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053328" y="1975104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1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RL-Cache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8552" y="144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/>
          <p:cNvSpPr/>
          <p:nvPr/>
        </p:nvSpPr>
        <p:spPr>
          <a:xfrm>
            <a:off x="1368552" y="162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angle 10"/>
          <p:cNvSpPr/>
          <p:nvPr/>
        </p:nvSpPr>
        <p:spPr>
          <a:xfrm>
            <a:off x="1908552" y="180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7128552" y="234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angle 12"/>
          <p:cNvSpPr/>
          <p:nvPr/>
        </p:nvSpPr>
        <p:spPr>
          <a:xfrm>
            <a:off x="6588824" y="216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3707904" y="138988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. . .</a:t>
            </a:r>
            <a:endParaRPr lang="es-ES_tradnl" sz="4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28552" y="1052736"/>
            <a:ext cx="6839712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28552" y="864000"/>
            <a:ext cx="0" cy="684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661496" y="900000"/>
            <a:ext cx="0" cy="1548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48304" y="1234440"/>
            <a:ext cx="0" cy="694944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08304" y="1340768"/>
            <a:ext cx="54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35016" y="1340768"/>
            <a:ext cx="36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449416" y="1340768"/>
            <a:ext cx="2980944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92320" y="1344168"/>
            <a:ext cx="320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Window of </a:t>
            </a:r>
            <a:r>
              <a:rPr lang="en-GB" sz="2800" i="1" dirty="0">
                <a:latin typeface="Harlow Solid Italic" panose="04030604020F02020D02" pitchFamily="82" charset="0"/>
              </a:rPr>
              <a:t>K</a:t>
            </a:r>
            <a:r>
              <a:rPr lang="en-GB" sz="2200" dirty="0"/>
              <a:t> requests</a:t>
            </a:r>
            <a:endParaRPr lang="es-ES_tradnl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3616400" y="647241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Trace</a:t>
            </a:r>
            <a:endParaRPr lang="es-ES_tradnl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527096" y="2996952"/>
            <a:ext cx="25570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Harlow Solid Italic" panose="04030604020F02020D02" pitchFamily="82" charset="0"/>
              </a:rPr>
              <a:t>p</a:t>
            </a:r>
            <a:r>
              <a:rPr lang="en-GB" sz="2200" dirty="0"/>
              <a:t> samples with </a:t>
            </a:r>
          </a:p>
          <a:p>
            <a:r>
              <a:rPr lang="en-GB" sz="2200" dirty="0"/>
              <a:t>highest hit rates</a:t>
            </a:r>
            <a:endParaRPr lang="es-ES_tradnl" sz="2200" dirty="0"/>
          </a:p>
        </p:txBody>
      </p:sp>
      <p:sp>
        <p:nvSpPr>
          <p:cNvPr id="25" name="Rectangle 24"/>
          <p:cNvSpPr/>
          <p:nvPr/>
        </p:nvSpPr>
        <p:spPr>
          <a:xfrm>
            <a:off x="8136456" y="3140968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angle 25"/>
          <p:cNvSpPr/>
          <p:nvPr/>
        </p:nvSpPr>
        <p:spPr>
          <a:xfrm>
            <a:off x="8136456" y="3320968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angle 26"/>
          <p:cNvSpPr/>
          <p:nvPr/>
        </p:nvSpPr>
        <p:spPr>
          <a:xfrm>
            <a:off x="8136456" y="3500968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Rectangle 27"/>
          <p:cNvSpPr/>
          <p:nvPr/>
        </p:nvSpPr>
        <p:spPr>
          <a:xfrm>
            <a:off x="8136456" y="3680968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Right Brace 28"/>
          <p:cNvSpPr/>
          <p:nvPr/>
        </p:nvSpPr>
        <p:spPr>
          <a:xfrm>
            <a:off x="3310128" y="3127248"/>
            <a:ext cx="216000" cy="740664"/>
          </a:xfrm>
          <a:prstGeom prst="rightBrace">
            <a:avLst>
              <a:gd name="adj1" fmla="val 0"/>
              <a:gd name="adj2" fmla="val 48772"/>
            </a:avLst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559552" y="3456000"/>
            <a:ext cx="2487168" cy="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103712" y="5532120"/>
            <a:ext cx="1819656" cy="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28736" y="5117122"/>
            <a:ext cx="2051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94B39"/>
                </a:solidFill>
              </a:rPr>
              <a:t>not converged</a:t>
            </a:r>
            <a:endParaRPr lang="es-ES_tradnl" sz="2000" dirty="0">
              <a:solidFill>
                <a:srgbClr val="694B39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929024" y="2706624"/>
            <a:ext cx="0" cy="2825496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130552" y="2706624"/>
            <a:ext cx="6803136" cy="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Brace 34"/>
          <p:cNvSpPr/>
          <p:nvPr/>
        </p:nvSpPr>
        <p:spPr>
          <a:xfrm flipH="1">
            <a:off x="1656240" y="3118104"/>
            <a:ext cx="216000" cy="1296000"/>
          </a:xfrm>
          <a:prstGeom prst="rightBrace">
            <a:avLst>
              <a:gd name="adj1" fmla="val 0"/>
              <a:gd name="adj2" fmla="val 48772"/>
            </a:avLst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312488" y="4257667"/>
            <a:ext cx="0" cy="576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872488" y="3177667"/>
            <a:ext cx="1440000" cy="108000"/>
            <a:chOff x="1800000" y="1800000"/>
            <a:chExt cx="1440000" cy="108000"/>
          </a:xfrm>
        </p:grpSpPr>
        <p:sp>
          <p:nvSpPr>
            <p:cNvPr id="38" name="Rectangle 37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72488" y="3357667"/>
            <a:ext cx="1440000" cy="108000"/>
            <a:chOff x="1800000" y="1800000"/>
            <a:chExt cx="1440000" cy="108000"/>
          </a:xfrm>
        </p:grpSpPr>
        <p:sp>
          <p:nvSpPr>
            <p:cNvPr id="41" name="Rectangle 40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72488" y="3537667"/>
            <a:ext cx="1440000" cy="108000"/>
            <a:chOff x="1800000" y="1800000"/>
            <a:chExt cx="1440000" cy="108000"/>
          </a:xfrm>
        </p:grpSpPr>
        <p:sp>
          <p:nvSpPr>
            <p:cNvPr id="44" name="Rectangle 43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72488" y="3717667"/>
            <a:ext cx="1440000" cy="108000"/>
            <a:chOff x="1800000" y="1800000"/>
            <a:chExt cx="1440000" cy="108000"/>
          </a:xfrm>
        </p:grpSpPr>
        <p:sp>
          <p:nvSpPr>
            <p:cNvPr id="47" name="Rectangle 46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72488" y="4077667"/>
            <a:ext cx="1440000" cy="108000"/>
            <a:chOff x="1800000" y="1800000"/>
            <a:chExt cx="1440000" cy="108000"/>
          </a:xfrm>
        </p:grpSpPr>
        <p:sp>
          <p:nvSpPr>
            <p:cNvPr id="50" name="Rectangle 49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72488" y="4257667"/>
            <a:ext cx="1440000" cy="108000"/>
            <a:chOff x="1800000" y="1800000"/>
            <a:chExt cx="1440000" cy="108000"/>
          </a:xfrm>
        </p:grpSpPr>
        <p:sp>
          <p:nvSpPr>
            <p:cNvPr id="53" name="Rectangle 52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-27432" y="2924944"/>
            <a:ext cx="19442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Harlow Solid Italic" panose="04030604020F02020D02" pitchFamily="82" charset="0"/>
              </a:rPr>
              <a:t>m</a:t>
            </a:r>
            <a:r>
              <a:rPr lang="en-GB" sz="2200" dirty="0"/>
              <a:t> samples </a:t>
            </a:r>
          </a:p>
          <a:p>
            <a:r>
              <a:rPr lang="en-GB" sz="2200" dirty="0"/>
              <a:t>of admission decisions for </a:t>
            </a:r>
          </a:p>
          <a:p>
            <a:r>
              <a:rPr lang="en-GB" sz="2200" dirty="0"/>
              <a:t>the window </a:t>
            </a:r>
            <a:endParaRPr lang="es-ES_tradnl" sz="2200" dirty="0"/>
          </a:p>
        </p:txBody>
      </p:sp>
      <p:sp>
        <p:nvSpPr>
          <p:cNvPr id="56" name="TextBox 55"/>
          <p:cNvSpPr txBox="1"/>
          <p:nvPr/>
        </p:nvSpPr>
        <p:spPr>
          <a:xfrm>
            <a:off x="27731" y="472514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Admission decisions </a:t>
            </a:r>
          </a:p>
          <a:p>
            <a:r>
              <a:rPr lang="en-GB" sz="2200" dirty="0"/>
              <a:t>with discounted rewards</a:t>
            </a:r>
            <a:endParaRPr lang="es-ES_tradnl" sz="2200" dirty="0"/>
          </a:p>
          <a:p>
            <a:r>
              <a:rPr lang="en-GB" sz="2200" dirty="0"/>
              <a:t>for </a:t>
            </a:r>
            <a:r>
              <a:rPr lang="en-GB" sz="2800" dirty="0">
                <a:latin typeface="Harlow Solid Italic" panose="04030604020F02020D02" pitchFamily="82" charset="0"/>
              </a:rPr>
              <a:t>L</a:t>
            </a:r>
            <a:r>
              <a:rPr lang="en-GB" sz="2200" dirty="0"/>
              <a:t> extra requests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7704" y="2061675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Sampling</a:t>
            </a:r>
            <a:endParaRPr lang="es-ES_tradnl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124208" y="1989667"/>
            <a:ext cx="0" cy="108000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08184" y="365469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. . .</a:t>
            </a:r>
            <a:endParaRPr lang="es-ES_tradnl" sz="2400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2412240" y="4257667"/>
            <a:ext cx="0" cy="576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412488" y="4725144"/>
            <a:ext cx="90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312488" y="4725144"/>
            <a:ext cx="36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3152" y="4725144"/>
            <a:ext cx="2340864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629400" y="42428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Learning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98000" y="5291916"/>
            <a:ext cx="161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Weights </a:t>
            </a:r>
            <a:r>
              <a:rPr lang="es-ES_tradnl" sz="2800" dirty="0">
                <a:latin typeface="Harlow Solid Italic" panose="04030604020F02020D02" pitchFamily="82" charset="0"/>
              </a:rPr>
              <a:t>w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8424488" y="3925773"/>
            <a:ext cx="0" cy="795528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012160" y="3024000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Selection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900776" y="1234440"/>
            <a:ext cx="0" cy="694944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6300192" y="4754880"/>
            <a:ext cx="0" cy="54864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300192" y="4725144"/>
            <a:ext cx="2121408" cy="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053328" y="1975104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61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Picture 13" descr="chi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614428"/>
            <a:ext cx="942954" cy="94295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601406" y="2351446"/>
            <a:ext cx="2451264" cy="2212646"/>
          </a:xfrm>
          <a:prstGeom prst="roundRect">
            <a:avLst/>
          </a:prstGeom>
          <a:solidFill>
            <a:srgbClr val="66FF99">
              <a:alpha val="49804"/>
            </a:srgbClr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ounded Rectangle 23"/>
          <p:cNvSpPr/>
          <p:nvPr/>
        </p:nvSpPr>
        <p:spPr>
          <a:xfrm>
            <a:off x="3492237" y="1212544"/>
            <a:ext cx="2534922" cy="3049430"/>
          </a:xfrm>
          <a:prstGeom prst="roundRect">
            <a:avLst/>
          </a:prstGeom>
          <a:solidFill>
            <a:srgbClr val="FF99CC">
              <a:alpha val="50000"/>
            </a:srgbClr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99CC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2000" y="784455"/>
            <a:ext cx="9018000" cy="1476000"/>
            <a:chOff x="1325644" y="152632"/>
            <a:chExt cx="8952640" cy="1960761"/>
          </a:xfrm>
        </p:grpSpPr>
        <p:sp>
          <p:nvSpPr>
            <p:cNvPr id="23" name="Rounded Rectangle 22"/>
            <p:cNvSpPr/>
            <p:nvPr/>
          </p:nvSpPr>
          <p:spPr>
            <a:xfrm>
              <a:off x="1325644" y="152632"/>
              <a:ext cx="8952640" cy="1960761"/>
            </a:xfrm>
            <a:prstGeom prst="roundRect">
              <a:avLst/>
            </a:prstGeom>
            <a:solidFill>
              <a:schemeClr val="accent1">
                <a:lumMod val="90000"/>
                <a:alpha val="50000"/>
              </a:schemeClr>
            </a:solidFill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78760" y="259852"/>
              <a:ext cx="74251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CDN</a:t>
              </a:r>
              <a:endParaRPr lang="es-ES_tradnl" sz="20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7D3680C-2625-134D-B884-1C2D599715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76" y="3052524"/>
            <a:ext cx="2763324" cy="25744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Delivery Network (CDN)</a:t>
            </a:r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7798" y="24928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 user</a:t>
            </a:r>
            <a:endParaRPr lang="es-ES_tradnl" dirty="0"/>
          </a:p>
        </p:txBody>
      </p:sp>
      <p:sp>
        <p:nvSpPr>
          <p:cNvPr id="17" name="TextBox 16"/>
          <p:cNvSpPr txBox="1"/>
          <p:nvPr/>
        </p:nvSpPr>
        <p:spPr>
          <a:xfrm>
            <a:off x="6576447" y="40658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 server</a:t>
            </a:r>
            <a:endParaRPr lang="es-ES_tradnl" dirty="0"/>
          </a:p>
        </p:txBody>
      </p:sp>
      <p:sp>
        <p:nvSpPr>
          <p:cNvPr id="33" name="TextBox 32"/>
          <p:cNvSpPr txBox="1"/>
          <p:nvPr/>
        </p:nvSpPr>
        <p:spPr>
          <a:xfrm>
            <a:off x="6591595" y="2495827"/>
            <a:ext cx="238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Content provider</a:t>
            </a:r>
          </a:p>
        </p:txBody>
      </p:sp>
      <p:sp>
        <p:nvSpPr>
          <p:cNvPr id="29" name="Content Placeholder 3"/>
          <p:cNvSpPr txBox="1">
            <a:spLocks/>
          </p:cNvSpPr>
          <p:nvPr/>
        </p:nvSpPr>
        <p:spPr bwMode="auto">
          <a:xfrm>
            <a:off x="66470" y="4293554"/>
            <a:ext cx="532827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Object delivery from edge servers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>
                <a:latin typeface="Arial"/>
                <a:cs typeface="Arial"/>
              </a:rPr>
              <a:t>l</a:t>
            </a: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ow latency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/>
                <a:cs typeface="Arial"/>
              </a:rPr>
              <a:t>reduced traffic</a:t>
            </a:r>
            <a:endParaRPr kumimoji="0" lang="en-US" sz="20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0189" y="12557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 server</a:t>
            </a:r>
            <a:endParaRPr lang="es-ES_tradnl" dirty="0"/>
          </a:p>
        </p:txBody>
      </p:sp>
      <p:sp>
        <p:nvSpPr>
          <p:cNvPr id="32" name="TextBox 31"/>
          <p:cNvSpPr txBox="1"/>
          <p:nvPr/>
        </p:nvSpPr>
        <p:spPr>
          <a:xfrm>
            <a:off x="3563888" y="3789040"/>
            <a:ext cx="2195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Access network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233999" y="2155490"/>
            <a:ext cx="617921" cy="538174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AF150D6-639C-9A4F-B8D2-CA2799D52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" y="-713572"/>
            <a:ext cx="5970120" cy="5970120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3233999" y="3020828"/>
            <a:ext cx="4903526" cy="1044976"/>
          </a:xfrm>
          <a:prstGeom prst="straightConnector1">
            <a:avLst/>
          </a:prstGeom>
          <a:ln w="41275" cmpd="sng">
            <a:solidFill>
              <a:srgbClr val="FF0000"/>
            </a:solidFill>
            <a:prstDash val="sysDot"/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88" y="3755840"/>
            <a:ext cx="952633" cy="952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20" y="1868182"/>
            <a:ext cx="342948" cy="2857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7" y="3701721"/>
            <a:ext cx="342948" cy="2857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87" y="1336728"/>
            <a:ext cx="857370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RL-Cache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8552" y="144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/>
          <p:cNvSpPr/>
          <p:nvPr/>
        </p:nvSpPr>
        <p:spPr>
          <a:xfrm>
            <a:off x="1368552" y="162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angle 10"/>
          <p:cNvSpPr/>
          <p:nvPr/>
        </p:nvSpPr>
        <p:spPr>
          <a:xfrm>
            <a:off x="1908552" y="180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7128552" y="234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angle 12"/>
          <p:cNvSpPr/>
          <p:nvPr/>
        </p:nvSpPr>
        <p:spPr>
          <a:xfrm>
            <a:off x="6588824" y="2160000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3707904" y="138988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. . .</a:t>
            </a:r>
            <a:endParaRPr lang="es-ES_tradnl" sz="4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28552" y="1052736"/>
            <a:ext cx="6839712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28552" y="864000"/>
            <a:ext cx="0" cy="684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661496" y="900000"/>
            <a:ext cx="0" cy="1548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48304" y="1234440"/>
            <a:ext cx="0" cy="694944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08304" y="1340768"/>
            <a:ext cx="54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35016" y="1340768"/>
            <a:ext cx="36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449416" y="1340768"/>
            <a:ext cx="2980944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92320" y="1344168"/>
            <a:ext cx="320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Window of </a:t>
            </a:r>
            <a:r>
              <a:rPr lang="en-GB" sz="2800" i="1" dirty="0">
                <a:latin typeface="Harlow Solid Italic" panose="04030604020F02020D02" pitchFamily="82" charset="0"/>
              </a:rPr>
              <a:t>K</a:t>
            </a:r>
            <a:r>
              <a:rPr lang="en-GB" sz="2200" dirty="0"/>
              <a:t> requests</a:t>
            </a:r>
            <a:endParaRPr lang="es-ES_tradnl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3616400" y="647241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Trace</a:t>
            </a:r>
            <a:endParaRPr lang="es-ES_tradnl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527096" y="2996952"/>
            <a:ext cx="25570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Harlow Solid Italic" panose="04030604020F02020D02" pitchFamily="82" charset="0"/>
              </a:rPr>
              <a:t>p</a:t>
            </a:r>
            <a:r>
              <a:rPr lang="en-GB" sz="2200" dirty="0"/>
              <a:t> samples with </a:t>
            </a:r>
          </a:p>
          <a:p>
            <a:r>
              <a:rPr lang="en-GB" sz="2200" dirty="0"/>
              <a:t>highest hit rates</a:t>
            </a:r>
            <a:endParaRPr lang="es-ES_tradnl" sz="2200" dirty="0"/>
          </a:p>
        </p:txBody>
      </p:sp>
      <p:sp>
        <p:nvSpPr>
          <p:cNvPr id="25" name="Rectangle 24"/>
          <p:cNvSpPr/>
          <p:nvPr/>
        </p:nvSpPr>
        <p:spPr>
          <a:xfrm>
            <a:off x="8136456" y="3140968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angle 25"/>
          <p:cNvSpPr/>
          <p:nvPr/>
        </p:nvSpPr>
        <p:spPr>
          <a:xfrm>
            <a:off x="8136456" y="3320968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angle 26"/>
          <p:cNvSpPr/>
          <p:nvPr/>
        </p:nvSpPr>
        <p:spPr>
          <a:xfrm>
            <a:off x="8136456" y="3500968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Rectangle 27"/>
          <p:cNvSpPr/>
          <p:nvPr/>
        </p:nvSpPr>
        <p:spPr>
          <a:xfrm>
            <a:off x="8136456" y="3680968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Right Brace 28"/>
          <p:cNvSpPr/>
          <p:nvPr/>
        </p:nvSpPr>
        <p:spPr>
          <a:xfrm>
            <a:off x="3310128" y="3127248"/>
            <a:ext cx="216000" cy="740664"/>
          </a:xfrm>
          <a:prstGeom prst="rightBrace">
            <a:avLst>
              <a:gd name="adj1" fmla="val 0"/>
              <a:gd name="adj2" fmla="val 48772"/>
            </a:avLst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559552" y="3456000"/>
            <a:ext cx="2487168" cy="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103712" y="5532120"/>
            <a:ext cx="1819656" cy="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28736" y="5117122"/>
            <a:ext cx="2051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94B39"/>
                </a:solidFill>
              </a:rPr>
              <a:t>not converged</a:t>
            </a:r>
            <a:endParaRPr lang="es-ES_tradnl" sz="2000" dirty="0">
              <a:solidFill>
                <a:srgbClr val="694B39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929024" y="2706624"/>
            <a:ext cx="0" cy="2825496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130552" y="2706624"/>
            <a:ext cx="6803136" cy="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Brace 34"/>
          <p:cNvSpPr/>
          <p:nvPr/>
        </p:nvSpPr>
        <p:spPr>
          <a:xfrm flipH="1">
            <a:off x="1656240" y="3118104"/>
            <a:ext cx="216000" cy="1296000"/>
          </a:xfrm>
          <a:prstGeom prst="rightBrace">
            <a:avLst>
              <a:gd name="adj1" fmla="val 0"/>
              <a:gd name="adj2" fmla="val 48772"/>
            </a:avLst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312488" y="4257667"/>
            <a:ext cx="0" cy="576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872488" y="3177667"/>
            <a:ext cx="1440000" cy="108000"/>
            <a:chOff x="1800000" y="1800000"/>
            <a:chExt cx="1440000" cy="108000"/>
          </a:xfrm>
        </p:grpSpPr>
        <p:sp>
          <p:nvSpPr>
            <p:cNvPr id="38" name="Rectangle 37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72488" y="3357667"/>
            <a:ext cx="1440000" cy="108000"/>
            <a:chOff x="1800000" y="1800000"/>
            <a:chExt cx="1440000" cy="108000"/>
          </a:xfrm>
        </p:grpSpPr>
        <p:sp>
          <p:nvSpPr>
            <p:cNvPr id="41" name="Rectangle 40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72488" y="3537667"/>
            <a:ext cx="1440000" cy="108000"/>
            <a:chOff x="1800000" y="1800000"/>
            <a:chExt cx="1440000" cy="108000"/>
          </a:xfrm>
        </p:grpSpPr>
        <p:sp>
          <p:nvSpPr>
            <p:cNvPr id="44" name="Rectangle 43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72488" y="3717667"/>
            <a:ext cx="1440000" cy="108000"/>
            <a:chOff x="1800000" y="1800000"/>
            <a:chExt cx="1440000" cy="108000"/>
          </a:xfrm>
        </p:grpSpPr>
        <p:sp>
          <p:nvSpPr>
            <p:cNvPr id="47" name="Rectangle 46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72488" y="4077667"/>
            <a:ext cx="1440000" cy="108000"/>
            <a:chOff x="1800000" y="1800000"/>
            <a:chExt cx="1440000" cy="108000"/>
          </a:xfrm>
        </p:grpSpPr>
        <p:sp>
          <p:nvSpPr>
            <p:cNvPr id="50" name="Rectangle 49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72488" y="4257667"/>
            <a:ext cx="1440000" cy="108000"/>
            <a:chOff x="1800000" y="1800000"/>
            <a:chExt cx="1440000" cy="108000"/>
          </a:xfrm>
        </p:grpSpPr>
        <p:sp>
          <p:nvSpPr>
            <p:cNvPr id="53" name="Rectangle 52"/>
            <p:cNvSpPr/>
            <p:nvPr/>
          </p:nvSpPr>
          <p:spPr>
            <a:xfrm>
              <a:off x="1800000" y="1800000"/>
              <a:ext cx="5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340000" y="1800000"/>
              <a:ext cx="900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-27432" y="2924944"/>
            <a:ext cx="19442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Harlow Solid Italic" panose="04030604020F02020D02" pitchFamily="82" charset="0"/>
              </a:rPr>
              <a:t>m</a:t>
            </a:r>
            <a:r>
              <a:rPr lang="en-GB" sz="2200" dirty="0"/>
              <a:t> samples </a:t>
            </a:r>
          </a:p>
          <a:p>
            <a:r>
              <a:rPr lang="en-GB" sz="2200" dirty="0"/>
              <a:t>of admission decisions for </a:t>
            </a:r>
          </a:p>
          <a:p>
            <a:r>
              <a:rPr lang="en-GB" sz="2200" dirty="0"/>
              <a:t>the window </a:t>
            </a:r>
            <a:endParaRPr lang="es-ES_tradnl" sz="2200" dirty="0"/>
          </a:p>
        </p:txBody>
      </p:sp>
      <p:sp>
        <p:nvSpPr>
          <p:cNvPr id="56" name="TextBox 55"/>
          <p:cNvSpPr txBox="1"/>
          <p:nvPr/>
        </p:nvSpPr>
        <p:spPr>
          <a:xfrm>
            <a:off x="27731" y="472514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Admission decisions </a:t>
            </a:r>
          </a:p>
          <a:p>
            <a:r>
              <a:rPr lang="en-GB" sz="2200" dirty="0"/>
              <a:t>with discounted rewards</a:t>
            </a:r>
            <a:endParaRPr lang="es-ES_tradnl" sz="2200" dirty="0"/>
          </a:p>
          <a:p>
            <a:r>
              <a:rPr lang="en-GB" sz="2200" dirty="0"/>
              <a:t>for </a:t>
            </a:r>
            <a:r>
              <a:rPr lang="en-GB" sz="2800" dirty="0">
                <a:latin typeface="Harlow Solid Italic" panose="04030604020F02020D02" pitchFamily="82" charset="0"/>
              </a:rPr>
              <a:t>L</a:t>
            </a:r>
            <a:r>
              <a:rPr lang="en-GB" sz="2200" dirty="0"/>
              <a:t> extra requests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7704" y="2061675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Sampling</a:t>
            </a:r>
            <a:endParaRPr lang="es-ES_tradnl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124208" y="1989667"/>
            <a:ext cx="0" cy="108000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08184" y="365469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. . .</a:t>
            </a:r>
            <a:endParaRPr lang="es-ES_tradnl" sz="2400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2412240" y="4257667"/>
            <a:ext cx="0" cy="57600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412488" y="4725144"/>
            <a:ext cx="90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312488" y="4725144"/>
            <a:ext cx="360000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3152" y="4725144"/>
            <a:ext cx="2340864" cy="0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629400" y="42428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Learning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98000" y="5291916"/>
            <a:ext cx="161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Weights </a:t>
            </a:r>
            <a:r>
              <a:rPr lang="es-ES_tradnl" sz="2800" dirty="0">
                <a:latin typeface="Harlow Solid Italic" panose="04030604020F02020D02" pitchFamily="82" charset="0"/>
              </a:rPr>
              <a:t>w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8424488" y="3925773"/>
            <a:ext cx="0" cy="795528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3888464" y="5532120"/>
            <a:ext cx="1737360" cy="475818"/>
            <a:chOff x="3779912" y="5500182"/>
            <a:chExt cx="1737360" cy="475818"/>
          </a:xfrm>
        </p:grpSpPr>
        <p:cxnSp>
          <p:nvCxnSpPr>
            <p:cNvPr id="70" name="Straight Arrow Connector 69"/>
            <p:cNvCxnSpPr/>
            <p:nvPr/>
          </p:nvCxnSpPr>
          <p:spPr>
            <a:xfrm flipH="1" flipV="1">
              <a:off x="3779912" y="5500182"/>
              <a:ext cx="1737360" cy="0"/>
            </a:xfrm>
            <a:prstGeom prst="straightConnector1">
              <a:avLst/>
            </a:prstGeom>
            <a:ln w="50800" cap="rnd" cmpd="sng">
              <a:solidFill>
                <a:schemeClr val="accent2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3779912" y="5508000"/>
              <a:ext cx="0" cy="468000"/>
            </a:xfrm>
            <a:prstGeom prst="straightConnector1">
              <a:avLst/>
            </a:prstGeom>
            <a:ln w="50800" cap="rnd" cmpd="sng">
              <a:solidFill>
                <a:schemeClr val="accent2">
                  <a:lumMod val="75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4176496" y="510685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94B39"/>
                </a:solidFill>
              </a:rPr>
              <a:t>converged</a:t>
            </a:r>
            <a:endParaRPr lang="es-ES_tradnl" sz="2000" dirty="0">
              <a:solidFill>
                <a:srgbClr val="694B39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12160" y="3024000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Selection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900776" y="1234440"/>
            <a:ext cx="0" cy="694944"/>
          </a:xfrm>
          <a:prstGeom prst="straightConnector1">
            <a:avLst/>
          </a:prstGeom>
          <a:ln w="25400" cap="rnd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6300192" y="4754880"/>
            <a:ext cx="0" cy="54864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300192" y="4725144"/>
            <a:ext cx="2121408" cy="0"/>
          </a:xfrm>
          <a:prstGeom prst="straightConnector1">
            <a:avLst/>
          </a:prstGeom>
          <a:ln w="50800" cap="rnd" cmpd="sng">
            <a:solidFill>
              <a:schemeClr val="accent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053328" y="1975104"/>
            <a:ext cx="540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0" name="TextBox 79"/>
          <p:cNvSpPr txBox="1"/>
          <p:nvPr/>
        </p:nvSpPr>
        <p:spPr>
          <a:xfrm>
            <a:off x="576096" y="5968965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Sliding to the next window; refilling the cache every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Harlow Solid Italic" panose="04030604020F02020D02" pitchFamily="82" charset="0"/>
              </a:rPr>
              <a:t>q</a:t>
            </a: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 windows</a:t>
            </a:r>
          </a:p>
        </p:txBody>
      </p:sp>
    </p:spTree>
    <p:extLst>
      <p:ext uri="{BB962C8B-B14F-4D97-AF65-F5344CB8AC3E}">
        <p14:creationId xmlns:p14="http://schemas.microsoft.com/office/powerpoint/2010/main" val="20022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RL-Cache</a:t>
            </a:r>
            <a:r>
              <a:rPr lang="en-US" dirty="0" smtClean="0"/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12.11.2021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23528" y="989112"/>
            <a:ext cx="8848278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dirty="0" smtClean="0">
                <a:cs typeface="Arial"/>
              </a:rPr>
              <a:t>Real-time in the edge server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dirty="0"/>
              <a:t>Maintenance </a:t>
            </a:r>
            <a:r>
              <a:rPr lang="en-US" sz="2400" dirty="0" smtClean="0"/>
              <a:t>with a </a:t>
            </a:r>
            <a:r>
              <a:rPr lang="en-US" sz="2400" dirty="0"/>
              <a:t>database with feature statistics</a:t>
            </a:r>
            <a:endParaRPr lang="en-US" sz="2400" kern="0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 smtClean="0"/>
              <a:t>for computing </a:t>
            </a:r>
            <a:r>
              <a:rPr lang="en-US" sz="2000" dirty="0"/>
              <a:t>the frequency and </a:t>
            </a:r>
            <a:r>
              <a:rPr lang="en-US" sz="2000" dirty="0" err="1"/>
              <a:t>recency</a:t>
            </a:r>
            <a:r>
              <a:rPr lang="en-US" sz="2000" dirty="0"/>
              <a:t> metrics </a:t>
            </a:r>
            <a:endParaRPr lang="en-US" sz="2000" dirty="0" smtClean="0"/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kern="0" dirty="0">
                <a:latin typeface="Arial"/>
                <a:cs typeface="Arial"/>
              </a:rPr>
              <a:t> </a:t>
            </a:r>
            <a:r>
              <a:rPr lang="en-US" sz="2400" kern="0" dirty="0" smtClean="0">
                <a:latin typeface="Arial"/>
                <a:cs typeface="Arial"/>
              </a:rPr>
              <a:t>Rounding </a:t>
            </a:r>
            <a:r>
              <a:rPr lang="en-US" sz="2400" kern="0" dirty="0">
                <a:latin typeface="Arial"/>
                <a:cs typeface="Arial"/>
              </a:rPr>
              <a:t>the </a:t>
            </a:r>
            <a:r>
              <a:rPr lang="en-US" sz="2400" kern="0" dirty="0" smtClean="0">
                <a:latin typeface="Arial"/>
                <a:cs typeface="Arial"/>
              </a:rPr>
              <a:t>inferred </a:t>
            </a:r>
            <a:r>
              <a:rPr lang="en-US" sz="2400" kern="0" dirty="0">
                <a:latin typeface="Arial"/>
                <a:cs typeface="Arial"/>
              </a:rPr>
              <a:t>probability to 1 or 0 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kern="0" dirty="0" smtClean="0">
                <a:latin typeface="Arial"/>
                <a:cs typeface="Arial"/>
              </a:rPr>
              <a:t>to </a:t>
            </a:r>
            <a:r>
              <a:rPr lang="en-US" sz="2000" kern="0" dirty="0">
                <a:latin typeface="Arial"/>
                <a:cs typeface="Arial"/>
              </a:rPr>
              <a:t>decide </a:t>
            </a:r>
            <a:r>
              <a:rPr lang="en-US" sz="2000" kern="0" dirty="0" smtClean="0">
                <a:latin typeface="Arial"/>
                <a:cs typeface="Arial"/>
              </a:rPr>
              <a:t>whether to </a:t>
            </a:r>
            <a:r>
              <a:rPr lang="en-US" sz="2000" kern="0" dirty="0">
                <a:latin typeface="Arial"/>
                <a:cs typeface="Arial"/>
              </a:rPr>
              <a:t>admit or not to admit the </a:t>
            </a:r>
            <a:r>
              <a:rPr lang="en-US" sz="2000" kern="0" dirty="0" smtClean="0">
                <a:latin typeface="Arial"/>
                <a:cs typeface="Arial"/>
              </a:rPr>
              <a:t>requested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2400" dirty="0" smtClean="0">
                <a:latin typeface="Arial" pitchFamily="34" charset="0"/>
                <a:cs typeface="Arial" panose="020B0604020202020204" pitchFamily="34" charset="0"/>
              </a:rPr>
              <a:t>equest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batching</a:t>
            </a:r>
            <a:endParaRPr lang="en-US" sz="2400" kern="0" dirty="0" smtClean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kern="0" dirty="0" smtClean="0">
                <a:latin typeface="Arial"/>
                <a:cs typeface="Arial"/>
              </a:rPr>
              <a:t>For reducing the per-request computation 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overhead</a:t>
            </a:r>
            <a:endParaRPr lang="en-US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52536" y="836712"/>
            <a:ext cx="9577064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Evaluation: Initial </a:t>
            </a:r>
            <a:r>
              <a:rPr lang="en-GB" dirty="0"/>
              <a:t>Datasets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016" y="876076"/>
            <a:ext cx="9036496" cy="4929188"/>
          </a:xfrm>
        </p:spPr>
        <p:txBody>
          <a:bodyPr/>
          <a:lstStyle/>
          <a:p>
            <a:pPr marL="0" indent="0"/>
            <a:r>
              <a:rPr lang="en-GB" dirty="0">
                <a:solidFill>
                  <a:schemeClr val="tx1"/>
                </a:solidFill>
              </a:rPr>
              <a:t> Image, video, and web traces from </a:t>
            </a:r>
            <a:r>
              <a:rPr lang="en-GB" dirty="0" err="1">
                <a:solidFill>
                  <a:schemeClr val="tx1"/>
                </a:solidFill>
              </a:rPr>
              <a:t>Akamai’s</a:t>
            </a:r>
            <a:r>
              <a:rPr lang="en-GB" dirty="0">
                <a:solidFill>
                  <a:schemeClr val="tx1"/>
                </a:solidFill>
              </a:rPr>
              <a:t> production server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B0C060-AD23-D04C-8F58-49B5448EC1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52" y="1484784"/>
            <a:ext cx="6907964" cy="1953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53EEDB-A6F7-CE46-8AFA-791D9783A6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7" y="3583482"/>
            <a:ext cx="3810000" cy="285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6BE33B2-5091-344D-AC10-9BFF0CFC35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87" y="3583482"/>
            <a:ext cx="3810000" cy="2857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Arial" pitchFamily="34" charset="0"/>
                <a:cs typeface="Arial" pitchFamily="34" charset="0"/>
              </a:rPr>
              <a:t>Active Bytes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Rectangle 10"/>
          <p:cNvSpPr/>
          <p:nvPr/>
        </p:nvSpPr>
        <p:spPr>
          <a:xfrm>
            <a:off x="-252536" y="836712"/>
            <a:ext cx="9577064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</a:t>
            </a:r>
            <a:endParaRPr lang="es-ES_tradnl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144016" y="876076"/>
            <a:ext cx="9036496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GB" sz="2400" kern="0" dirty="0">
                <a:latin typeface="Arial"/>
                <a:cs typeface="Arial"/>
              </a:rPr>
              <a:t> Active object</a:t>
            </a:r>
          </a:p>
          <a:p>
            <a:pPr lvl="1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GB" sz="2000" kern="0" dirty="0">
                <a:latin typeface="Arial"/>
                <a:cs typeface="Arial"/>
              </a:rPr>
              <a:t> between its first and last requests in the trace</a:t>
            </a:r>
          </a:p>
          <a:p>
            <a:pPr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Active bytes</a:t>
            </a:r>
          </a:p>
          <a:p>
            <a:pPr lvl="1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total size of the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active objects </a:t>
            </a:r>
            <a:endParaRPr kumimoji="0" lang="es-ES_trad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E7FC7F3-D6EF-7F4A-A338-229B72FBF0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64904"/>
            <a:ext cx="4419600" cy="320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D899D50-0C10-6A43-A012-EF34194B44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18296"/>
            <a:ext cx="4381500" cy="3175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51720" y="60840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</a:t>
            </a:r>
            <a:endParaRPr lang="es-ES_tradnl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0" y="60840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Web 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Hit-Rate Performance of RL-Cache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Rectangle 10"/>
          <p:cNvSpPr/>
          <p:nvPr/>
        </p:nvSpPr>
        <p:spPr>
          <a:xfrm>
            <a:off x="-252536" y="836712"/>
            <a:ext cx="9577064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</a:t>
            </a:r>
            <a:endParaRPr lang="es-ES_tradnl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144016" y="876076"/>
            <a:ext cx="9036496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GB" sz="2400" kern="0" dirty="0">
                <a:latin typeface="Arial"/>
                <a:cs typeface="Arial"/>
              </a:rPr>
              <a:t> Successfully learns different strategies for different cache sizes</a:t>
            </a:r>
          </a:p>
          <a:p>
            <a:pPr lvl="1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GB" sz="2000" kern="0" dirty="0">
                <a:latin typeface="Arial"/>
                <a:cs typeface="Arial"/>
              </a:rPr>
              <a:t> e.g., admit all for abundant cache sizes</a:t>
            </a:r>
          </a:p>
          <a:p>
            <a:pPr>
              <a:lnSpc>
                <a:spcPct val="11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sz="2400" kern="0" dirty="0">
                <a:latin typeface="Arial"/>
                <a:cs typeface="Arial"/>
              </a:rPr>
              <a:t> Outperforms or matches the existing algorithms</a:t>
            </a:r>
          </a:p>
          <a:p>
            <a:pPr lvl="1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GB" sz="2000" kern="0" dirty="0">
                <a:latin typeface="Arial"/>
                <a:cs typeface="Arial"/>
              </a:rPr>
              <a:t> across the cache sizes and traffic classes</a:t>
            </a:r>
          </a:p>
          <a:p>
            <a:pPr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lvl="1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total size of the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active objects </a:t>
            </a:r>
            <a:endParaRPr kumimoji="0" lang="es-ES_trad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60840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</a:t>
            </a:r>
            <a:endParaRPr lang="es-ES_tradnl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0" y="60840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Web </a:t>
            </a:r>
            <a:endParaRPr lang="es-ES_trad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5BF2795-6FB3-414D-B027-189C79294F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4267200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863F20E-49AB-A148-B333-E64F9D6DA7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4279900" cy="320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52536" y="836712"/>
            <a:ext cx="9577064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r>
              <a:rPr lang="en-GB" dirty="0"/>
              <a:t>: Additional Datasets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016" y="876076"/>
            <a:ext cx="9036496" cy="4929188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rgbClr val="000000"/>
                </a:solidFill>
              </a:rPr>
              <a:t>Additional </a:t>
            </a:r>
            <a:r>
              <a:rPr lang="en-GB" dirty="0">
                <a:solidFill>
                  <a:srgbClr val="000000"/>
                </a:solidFill>
              </a:rPr>
              <a:t>geographic </a:t>
            </a:r>
            <a:r>
              <a:rPr lang="en-GB" dirty="0" smtClean="0">
                <a:solidFill>
                  <a:srgbClr val="000000"/>
                </a:solidFill>
              </a:rPr>
              <a:t>locations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44" y="1311933"/>
            <a:ext cx="4399966" cy="2159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0500"/>
            <a:ext cx="7974632" cy="28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52536" y="836712"/>
            <a:ext cx="9577064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by Larger Request Intensity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D5EBA5-ECE8-4247-A0EF-F4A8A03885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2" y="1484784"/>
            <a:ext cx="4381500" cy="322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AD8201-0CF0-C746-A35F-35742ACD3F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68" y="1484784"/>
            <a:ext cx="4229100" cy="3175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470157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EU-video</a:t>
            </a:r>
            <a:endParaRPr lang="es-ES_tradnl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2246155" y="5555390"/>
            <a:ext cx="5371770" cy="4713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kern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RL-Cache </a:t>
            </a:r>
            <a:r>
              <a:rPr lang="en-US" sz="2400" kern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outperforms the baselines</a:t>
            </a:r>
            <a:endParaRPr lang="en-US" sz="2400" kern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52536" y="836712"/>
            <a:ext cx="9577064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-27384"/>
            <a:ext cx="8712968" cy="777875"/>
          </a:xfrm>
        </p:spPr>
        <p:txBody>
          <a:bodyPr/>
          <a:lstStyle/>
          <a:p>
            <a:r>
              <a:rPr lang="en-GB" dirty="0"/>
              <a:t>Robustness in the Same Geographic Region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600514-94FE-1845-955B-A27BCE28A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54" y="1208064"/>
            <a:ext cx="5168900" cy="38735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195736" y="5085184"/>
            <a:ext cx="5040560" cy="108012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RL-Cache can be trained in one and executed in other locations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52536" y="836712"/>
            <a:ext cx="9577064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-27384"/>
            <a:ext cx="8712968" cy="777875"/>
          </a:xfrm>
        </p:spPr>
        <p:txBody>
          <a:bodyPr/>
          <a:lstStyle/>
          <a:p>
            <a:r>
              <a:rPr lang="en-GB" dirty="0"/>
              <a:t>Robustness across Geographic Regions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47664" y="5229200"/>
            <a:ext cx="6120680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Robustness across the continents is weak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F3ECD8-5C94-8D4C-AAA2-FEDE67B018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171711"/>
            <a:ext cx="5232400" cy="3924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12576" y="836712"/>
            <a:ext cx="9577064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Overhead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4B439EF1-D084-A948-9743-0D61A2A5A0A1}"/>
              </a:ext>
            </a:extLst>
          </p:cNvPr>
          <p:cNvSpPr txBox="1">
            <a:spLocks/>
          </p:cNvSpPr>
          <p:nvPr/>
        </p:nvSpPr>
        <p:spPr bwMode="auto">
          <a:xfrm>
            <a:off x="217628" y="5385851"/>
            <a:ext cx="871296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</a:defRPr>
            </a:lvl9pPr>
          </a:lstStyle>
          <a:p>
            <a:endParaRPr lang="es-ES_tradnl" b="0" kern="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31DB1A-D2C6-0846-8F51-DA85508BEA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106707"/>
            <a:ext cx="5308600" cy="3987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8FF7784C-12B3-4B45-B13E-882FBFCF0526}"/>
              </a:ext>
            </a:extLst>
          </p:cNvPr>
          <p:cNvSpPr/>
          <p:nvPr/>
        </p:nvSpPr>
        <p:spPr>
          <a:xfrm>
            <a:off x="5760640" y="2564904"/>
            <a:ext cx="539552" cy="20882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158794" y="5058503"/>
            <a:ext cx="7416824" cy="108012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kern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Per-request processing time is only 64 </a:t>
            </a:r>
            <a:r>
              <a:rPr lang="en-US" sz="2400" kern="0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μs</a:t>
            </a:r>
            <a:r>
              <a:rPr lang="en-US" sz="2400" kern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for CPU   and 4 </a:t>
            </a:r>
            <a:r>
              <a:rPr lang="en-US" sz="2400" kern="0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μs</a:t>
            </a:r>
            <a:r>
              <a:rPr lang="en-US" sz="2400" kern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for GPU for the batch size of 1024 requests</a:t>
            </a:r>
          </a:p>
        </p:txBody>
      </p:sp>
    </p:spTree>
    <p:extLst>
      <p:ext uri="{BB962C8B-B14F-4D97-AF65-F5344CB8AC3E}">
        <p14:creationId xmlns:p14="http://schemas.microsoft.com/office/powerpoint/2010/main" val="39051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Picture 13" descr="chi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614428"/>
            <a:ext cx="942954" cy="942954"/>
          </a:xfrm>
          <a:prstGeom prst="rect">
            <a:avLst/>
          </a:prstGeom>
        </p:spPr>
      </p:pic>
      <p:pic>
        <p:nvPicPr>
          <p:cNvPr id="40" name="Picture 39" descr="hap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0400" y="2524476"/>
            <a:ext cx="411948" cy="41194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601406" y="2351446"/>
            <a:ext cx="2451264" cy="2212646"/>
          </a:xfrm>
          <a:prstGeom prst="roundRect">
            <a:avLst/>
          </a:prstGeom>
          <a:solidFill>
            <a:srgbClr val="66FF99">
              <a:alpha val="49804"/>
            </a:srgbClr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ounded Rectangle 23"/>
          <p:cNvSpPr/>
          <p:nvPr/>
        </p:nvSpPr>
        <p:spPr>
          <a:xfrm>
            <a:off x="3492237" y="1212544"/>
            <a:ext cx="2534922" cy="3049430"/>
          </a:xfrm>
          <a:prstGeom prst="roundRect">
            <a:avLst/>
          </a:prstGeom>
          <a:solidFill>
            <a:srgbClr val="FF99CC">
              <a:alpha val="50000"/>
            </a:srgbClr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99CC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2000" y="775051"/>
            <a:ext cx="9018000" cy="1476000"/>
            <a:chOff x="1325644" y="152632"/>
            <a:chExt cx="8952640" cy="1960761"/>
          </a:xfrm>
        </p:grpSpPr>
        <p:sp>
          <p:nvSpPr>
            <p:cNvPr id="23" name="Rounded Rectangle 22"/>
            <p:cNvSpPr/>
            <p:nvPr/>
          </p:nvSpPr>
          <p:spPr>
            <a:xfrm>
              <a:off x="1325644" y="152632"/>
              <a:ext cx="8952640" cy="1960761"/>
            </a:xfrm>
            <a:prstGeom prst="roundRect">
              <a:avLst/>
            </a:prstGeom>
            <a:solidFill>
              <a:schemeClr val="accent1">
                <a:lumMod val="90000"/>
                <a:alpha val="50000"/>
              </a:schemeClr>
            </a:solidFill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78760" y="259852"/>
              <a:ext cx="74251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CDN</a:t>
              </a:r>
              <a:endParaRPr lang="es-ES_tradnl" sz="2000" dirty="0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AF150D6-639C-9A4F-B8D2-CA2799D52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" y="-713572"/>
            <a:ext cx="5970120" cy="5970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7D3680C-2625-134D-B884-1C2D599715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76" y="3052524"/>
            <a:ext cx="2763324" cy="25744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Genius of CDN Economics</a:t>
            </a:r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7798" y="24928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 user</a:t>
            </a:r>
            <a:endParaRPr lang="es-ES_tradnl" dirty="0"/>
          </a:p>
        </p:txBody>
      </p:sp>
      <p:sp>
        <p:nvSpPr>
          <p:cNvPr id="17" name="TextBox 16"/>
          <p:cNvSpPr txBox="1"/>
          <p:nvPr/>
        </p:nvSpPr>
        <p:spPr>
          <a:xfrm>
            <a:off x="6576447" y="40658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 server</a:t>
            </a:r>
            <a:endParaRPr lang="es-ES_tradnl" dirty="0"/>
          </a:p>
        </p:txBody>
      </p:sp>
      <p:sp>
        <p:nvSpPr>
          <p:cNvPr id="33" name="TextBox 32"/>
          <p:cNvSpPr txBox="1"/>
          <p:nvPr/>
        </p:nvSpPr>
        <p:spPr>
          <a:xfrm>
            <a:off x="6591595" y="2495827"/>
            <a:ext cx="238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Content provider</a:t>
            </a:r>
          </a:p>
        </p:txBody>
      </p:sp>
      <p:sp>
        <p:nvSpPr>
          <p:cNvPr id="29" name="Content Placeholder 3"/>
          <p:cNvSpPr txBox="1">
            <a:spLocks/>
          </p:cNvSpPr>
          <p:nvPr/>
        </p:nvSpPr>
        <p:spPr bwMode="auto">
          <a:xfrm>
            <a:off x="66470" y="4293554"/>
            <a:ext cx="532827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Object delivery from edge servers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>
                <a:latin typeface="Arial"/>
                <a:cs typeface="Arial"/>
              </a:rPr>
              <a:t>l</a:t>
            </a: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ow latency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/>
                <a:cs typeface="Arial"/>
              </a:rPr>
              <a:t>reduced traffic</a:t>
            </a:r>
            <a:endParaRPr kumimoji="0" lang="en-US" sz="20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57790" y="5860717"/>
            <a:ext cx="6020297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stakeholders have incentives to deploy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0189" y="12557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 server</a:t>
            </a:r>
            <a:endParaRPr lang="es-ES_tradnl" dirty="0"/>
          </a:p>
        </p:txBody>
      </p:sp>
      <p:sp>
        <p:nvSpPr>
          <p:cNvPr id="32" name="TextBox 31"/>
          <p:cNvSpPr txBox="1"/>
          <p:nvPr/>
        </p:nvSpPr>
        <p:spPr>
          <a:xfrm>
            <a:off x="3563888" y="3789040"/>
            <a:ext cx="2195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Access network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233999" y="2155490"/>
            <a:ext cx="617921" cy="538174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hap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4360" y="2478070"/>
            <a:ext cx="411948" cy="411948"/>
          </a:xfrm>
          <a:prstGeom prst="rect">
            <a:avLst/>
          </a:prstGeom>
        </p:spPr>
      </p:pic>
      <p:pic>
        <p:nvPicPr>
          <p:cNvPr id="44" name="Picture 43" descr="happy.png" hidden="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8127" y="3764480"/>
            <a:ext cx="411948" cy="411948"/>
          </a:xfrm>
          <a:prstGeom prst="rect">
            <a:avLst/>
          </a:prstGeom>
        </p:spPr>
      </p:pic>
      <p:pic>
        <p:nvPicPr>
          <p:cNvPr id="46" name="Picture 45" descr="hap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388" y="829179"/>
            <a:ext cx="411948" cy="4119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88" y="3755840"/>
            <a:ext cx="952633" cy="9526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7" y="3701721"/>
            <a:ext cx="342948" cy="2857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20" y="1868182"/>
            <a:ext cx="342948" cy="2857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87" y="1336728"/>
            <a:ext cx="857370" cy="857370"/>
          </a:xfrm>
          <a:prstGeom prst="rect">
            <a:avLst/>
          </a:prstGeom>
        </p:spPr>
      </p:pic>
      <p:pic>
        <p:nvPicPr>
          <p:cNvPr id="34" name="Picture 33" descr="happy.png">
            <a:extLst>
              <a:ext uri="{FF2B5EF4-FFF2-40B4-BE49-F238E27FC236}">
                <a16:creationId xmlns:a16="http://schemas.microsoft.com/office/drawing/2014/main" xmlns="" id="{C0948955-6E40-E84C-8B0D-9B1021832C1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6920" y="3755840"/>
            <a:ext cx="411948" cy="4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Pearson </a:t>
            </a:r>
            <a:r>
              <a:rPr lang="en-US" b="0" dirty="0" smtClean="0"/>
              <a:t>Correlation for </a:t>
            </a:r>
            <a:r>
              <a:rPr lang="en-US" b="0" dirty="0"/>
              <a:t>F</a:t>
            </a:r>
            <a:r>
              <a:rPr lang="en-US" b="0" dirty="0" smtClean="0"/>
              <a:t>eature</a:t>
            </a:r>
            <a:r>
              <a:rPr lang="en-US" dirty="0" smtClean="0"/>
              <a:t> </a:t>
            </a:r>
            <a:r>
              <a:rPr lang="en-US" b="0" dirty="0" smtClean="0"/>
              <a:t>Pairs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12.11.2021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961"/>
            <a:ext cx="9065909" cy="4503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06072" y="56612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EU-video</a:t>
            </a:r>
            <a:endParaRPr lang="es-ES_tradnl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2339752" y="5805264"/>
            <a:ext cx="4824536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kern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Grouping by feature class</a:t>
            </a:r>
            <a:endParaRPr lang="en-US" sz="2400" kern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</a:t>
            </a:r>
            <a:r>
              <a:rPr lang="en-US" b="0" dirty="0" smtClean="0"/>
              <a:t>eature Importance: </a:t>
            </a:r>
            <a:r>
              <a:rPr lang="en-US" b="0" dirty="0"/>
              <a:t>R</a:t>
            </a:r>
            <a:r>
              <a:rPr lang="en-US" b="0" dirty="0" smtClean="0"/>
              <a:t>andom </a:t>
            </a:r>
            <a:r>
              <a:rPr lang="en-US" b="0" dirty="0"/>
              <a:t>F</a:t>
            </a:r>
            <a:r>
              <a:rPr lang="en-US" b="0" dirty="0" smtClean="0"/>
              <a:t>orests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12.11.2021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3" y="692696"/>
            <a:ext cx="7697274" cy="4344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291" y="503705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EU-video</a:t>
            </a:r>
            <a:endParaRPr lang="es-ES_tradnl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44373" y="503610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US1-image</a:t>
            </a:r>
            <a:endParaRPr lang="es-ES_tradnl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1799692" y="5617016"/>
            <a:ext cx="5544616" cy="6202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Features of all</a:t>
            </a:r>
            <a:r>
              <a:rPr lang="en-US" sz="2400" dirty="0"/>
              <a:t> </a:t>
            </a:r>
            <a:r>
              <a:rPr lang="en-US" sz="2400" dirty="0" smtClean="0"/>
              <a:t>3 classes are important</a:t>
            </a:r>
            <a:endParaRPr lang="en-US" sz="2400" kern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Reducing the Feature Set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12.11.2021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820472" cy="3346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458535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EU-video</a:t>
            </a:r>
            <a:endParaRPr lang="es-ES_tradnl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1187624" y="5544088"/>
            <a:ext cx="7272809" cy="6202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full feature </a:t>
            </a:r>
            <a:r>
              <a:rPr lang="en-US" sz="2400" dirty="0" smtClean="0"/>
              <a:t>set provides </a:t>
            </a:r>
            <a:r>
              <a:rPr lang="en-US" sz="2400" dirty="0"/>
              <a:t>the best performance</a:t>
            </a:r>
            <a:endParaRPr lang="en-US" sz="2400" kern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Hyperparameter</a:t>
            </a:r>
            <a:r>
              <a:rPr lang="en-US" dirty="0" smtClean="0"/>
              <a:t> Sensitivity: </a:t>
            </a:r>
            <a:r>
              <a:rPr lang="en-US" sz="3600" dirty="0" smtClean="0">
                <a:latin typeface="Harlow Solid Italic" panose="04030604020F02020D02" pitchFamily="82" charset="0"/>
              </a:rPr>
              <a:t>K</a:t>
            </a:r>
            <a:r>
              <a:rPr lang="en-US" dirty="0" smtClean="0"/>
              <a:t> and </a:t>
            </a:r>
            <a:r>
              <a:rPr lang="en-US" sz="3600" dirty="0" smtClean="0">
                <a:latin typeface="Harlow Solid Italic" panose="04030604020F02020D02" pitchFamily="82" charset="0"/>
              </a:rPr>
              <a:t>L</a:t>
            </a:r>
            <a:endParaRPr lang="en-US" sz="3600" dirty="0">
              <a:latin typeface="Harlow Solid Italic" panose="04030604020F02020D02" pitchFamily="8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12.11.2021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20000"/>
            <a:ext cx="7606306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Hyperparameter</a:t>
            </a:r>
            <a:r>
              <a:rPr lang="en-US" dirty="0" smtClean="0"/>
              <a:t> Sensitivity: </a:t>
            </a:r>
            <a:r>
              <a:rPr lang="en-US" sz="3600" dirty="0" smtClean="0">
                <a:latin typeface="Harlow Solid Italic" panose="04030604020F02020D02" pitchFamily="82" charset="0"/>
              </a:rPr>
              <a:t>p</a:t>
            </a:r>
            <a:r>
              <a:rPr lang="en-US" dirty="0" smtClean="0"/>
              <a:t> and </a:t>
            </a:r>
            <a:r>
              <a:rPr lang="en-US" sz="3600" dirty="0" smtClean="0">
                <a:latin typeface="Harlow Solid Italic" panose="04030604020F02020D02" pitchFamily="82" charset="0"/>
              </a:rPr>
              <a:t>q</a:t>
            </a:r>
            <a:endParaRPr lang="en-US" sz="3600" dirty="0">
              <a:latin typeface="Harlow Solid Italic" panose="04030604020F02020D02" pitchFamily="8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Sergey Gorinsky, RL-Cache @ TEWI-Kolloquium, University of Klagenfurt</a:t>
            </a:r>
            <a:endParaRPr lang="es-E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12.11.2021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720000"/>
            <a:ext cx="7638389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80528" y="692696"/>
            <a:ext cx="9577064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4B439EF1-D084-A948-9743-0D61A2A5A0A1}"/>
              </a:ext>
            </a:extLst>
          </p:cNvPr>
          <p:cNvSpPr txBox="1">
            <a:spLocks/>
          </p:cNvSpPr>
          <p:nvPr/>
        </p:nvSpPr>
        <p:spPr bwMode="auto">
          <a:xfrm>
            <a:off x="107504" y="980728"/>
            <a:ext cx="896448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1ECFF"/>
                </a:solidFill>
                <a:latin typeface="Trebuchet MS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RL-Cache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8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20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RL-based cache admission in a CDN edge server</a:t>
            </a:r>
            <a:endParaRPr lang="en-US" sz="20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20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features of the </a:t>
            </a:r>
            <a:r>
              <a:rPr lang="en-US" sz="2000" b="0" kern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recency</a:t>
            </a:r>
            <a:r>
              <a:rPr lang="en-US" sz="20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frequency, </a:t>
            </a:r>
            <a:r>
              <a:rPr lang="en-US" sz="20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size types</a:t>
            </a: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raining via direct policy search</a:t>
            </a: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eal-time inference with low batching-enabled overhead</a:t>
            </a:r>
            <a:endParaRPr lang="en-US" sz="20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l">
              <a:buFont typeface="Arial" pitchFamily="34" charset="0"/>
              <a:buChar char="•"/>
            </a:pPr>
            <a:endParaRPr lang="en-US" sz="14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Evaluation </a:t>
            </a:r>
            <a:r>
              <a:rPr lang="en-US" sz="24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Akamai’s production </a:t>
            </a: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CDN traces</a:t>
            </a:r>
            <a:endParaRPr lang="en-US" sz="24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8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20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active bytes as a measure of caching requirements for a trace</a:t>
            </a:r>
            <a:endParaRPr lang="en-US" sz="20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uccessful adaptability in a variety of settings</a:t>
            </a: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20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robustness </a:t>
            </a:r>
            <a:r>
              <a:rPr lang="en-US" sz="20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across traffic classes in the same geographic </a:t>
            </a:r>
            <a:r>
              <a:rPr lang="en-US" sz="20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region</a:t>
            </a: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elevance of selected features and </a:t>
            </a:r>
            <a:r>
              <a:rPr lang="en-US" sz="2000" b="0" kern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hyperparameters</a:t>
            </a:r>
            <a:endParaRPr lang="en-US" sz="2000" b="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l">
              <a:buFont typeface="Wingdings" pitchFamily="2" charset="2"/>
              <a:buChar char="Ø"/>
            </a:pPr>
            <a:endParaRPr lang="en-US" sz="1400" b="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 software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8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https://github.com/WVadim/RL-Cache</a:t>
            </a:r>
            <a:endParaRPr lang="en-US" sz="2000" b="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/>
            <a:endParaRPr lang="en-US" sz="1400" b="0" i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/>
            <a:endParaRPr lang="es-ES_tradnl" sz="2400" b="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Picture 13" descr="chi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614428"/>
            <a:ext cx="942954" cy="9429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Good: Cache Hit</a:t>
            </a:r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7798" y="24928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 user</a:t>
            </a:r>
            <a:endParaRPr lang="es-ES_tradnl" dirty="0"/>
          </a:p>
        </p:txBody>
      </p:sp>
      <p:sp>
        <p:nvSpPr>
          <p:cNvPr id="17" name="TextBox 16"/>
          <p:cNvSpPr txBox="1"/>
          <p:nvPr/>
        </p:nvSpPr>
        <p:spPr>
          <a:xfrm>
            <a:off x="6576447" y="40658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 server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4360189" y="12557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 server</a:t>
            </a:r>
            <a:endParaRPr lang="es-ES_tradnl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233999" y="2155490"/>
            <a:ext cx="617921" cy="538174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006356" y="2007871"/>
            <a:ext cx="617921" cy="538174"/>
          </a:xfrm>
          <a:prstGeom prst="straightConnector1">
            <a:avLst/>
          </a:prstGeom>
          <a:ln w="41275" cmpd="sng">
            <a:solidFill>
              <a:srgbClr val="00B050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67744" y="19795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Request </a:t>
            </a:r>
            <a:endParaRPr lang="es-ES_tradnl" dirty="0"/>
          </a:p>
        </p:txBody>
      </p:sp>
      <p:sp>
        <p:nvSpPr>
          <p:cNvPr id="34" name="TextBox 33"/>
          <p:cNvSpPr txBox="1"/>
          <p:nvPr/>
        </p:nvSpPr>
        <p:spPr>
          <a:xfrm>
            <a:off x="3817324" y="222747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Hit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88" y="3755840"/>
            <a:ext cx="952633" cy="952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7" y="3701721"/>
            <a:ext cx="342948" cy="2857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20" y="1868182"/>
            <a:ext cx="342948" cy="2857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87" y="1336728"/>
            <a:ext cx="857370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Picture 13" descr="chi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614428"/>
            <a:ext cx="942954" cy="9429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Bad: Cache Miss</a:t>
            </a:r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7798" y="24928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 user</a:t>
            </a:r>
            <a:endParaRPr lang="es-ES_tradnl" dirty="0"/>
          </a:p>
        </p:txBody>
      </p:sp>
      <p:sp>
        <p:nvSpPr>
          <p:cNvPr id="17" name="TextBox 16"/>
          <p:cNvSpPr txBox="1"/>
          <p:nvPr/>
        </p:nvSpPr>
        <p:spPr>
          <a:xfrm>
            <a:off x="6576447" y="40658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 server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4360189" y="12557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 server</a:t>
            </a:r>
            <a:endParaRPr lang="es-ES_tradnl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233999" y="2155490"/>
            <a:ext cx="617921" cy="538174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006356" y="2007871"/>
            <a:ext cx="617921" cy="538174"/>
          </a:xfrm>
          <a:prstGeom prst="straightConnector1">
            <a:avLst/>
          </a:prstGeom>
          <a:ln w="41275" cmpd="sng">
            <a:solidFill>
              <a:srgbClr val="00B050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67744" y="19795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Request </a:t>
            </a:r>
            <a:endParaRPr lang="es-ES_tradnl" dirty="0"/>
          </a:p>
        </p:txBody>
      </p:sp>
      <p:sp>
        <p:nvSpPr>
          <p:cNvPr id="34" name="TextBox 33"/>
          <p:cNvSpPr txBox="1"/>
          <p:nvPr/>
        </p:nvSpPr>
        <p:spPr>
          <a:xfrm>
            <a:off x="3707904" y="226286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Miss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338097" y="2007871"/>
            <a:ext cx="3703179" cy="185968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194081" y="2175081"/>
            <a:ext cx="3703179" cy="1859680"/>
          </a:xfrm>
          <a:prstGeom prst="straightConnector1">
            <a:avLst/>
          </a:prstGeom>
          <a:ln w="41275" cmpd="sng">
            <a:solidFill>
              <a:srgbClr val="00B050"/>
            </a:solidFill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3"/>
          <p:cNvSpPr txBox="1">
            <a:spLocks/>
          </p:cNvSpPr>
          <p:nvPr/>
        </p:nvSpPr>
        <p:spPr bwMode="auto">
          <a:xfrm>
            <a:off x="66470" y="3789040"/>
            <a:ext cx="532827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GB" sz="2400" kern="0" dirty="0">
                <a:latin typeface="Arial"/>
                <a:cs typeface="Arial"/>
              </a:rPr>
              <a:t>Cold misses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GB" sz="2400" kern="0" dirty="0">
                <a:latin typeface="Arial"/>
                <a:cs typeface="Arial"/>
              </a:rPr>
              <a:t>Limited cache capacity 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/>
                <a:cs typeface="Arial"/>
              </a:rPr>
              <a:t>o</a:t>
            </a:r>
            <a:r>
              <a:rPr lang="en-GB" sz="2000" kern="0" dirty="0">
                <a:latin typeface="Arial"/>
                <a:cs typeface="Arial"/>
              </a:rPr>
              <a:t>ne-time wonders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GB" sz="2000" kern="0" dirty="0">
                <a:latin typeface="Arial"/>
                <a:cs typeface="Arial"/>
              </a:rPr>
              <a:t>object churn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endParaRPr lang="en-GB" sz="2000" kern="0" dirty="0">
              <a:latin typeface="Arial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88" y="3755840"/>
            <a:ext cx="952633" cy="9526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7" y="3701721"/>
            <a:ext cx="342948" cy="2857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87" y="1336728"/>
            <a:ext cx="857370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Caching Problem</a:t>
            </a:r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6447" y="40658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 server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4360189" y="12557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 server</a:t>
            </a:r>
            <a:endParaRPr lang="es-ES_tradnl" dirty="0"/>
          </a:p>
        </p:txBody>
      </p:sp>
      <p:sp>
        <p:nvSpPr>
          <p:cNvPr id="34" name="TextBox 33"/>
          <p:cNvSpPr txBox="1"/>
          <p:nvPr/>
        </p:nvSpPr>
        <p:spPr>
          <a:xfrm>
            <a:off x="3707904" y="226286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Miss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338097" y="2007871"/>
            <a:ext cx="3703179" cy="185968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194081" y="2175081"/>
            <a:ext cx="3703179" cy="1859680"/>
          </a:xfrm>
          <a:prstGeom prst="straightConnector1">
            <a:avLst/>
          </a:prstGeom>
          <a:ln w="41275" cmpd="sng">
            <a:solidFill>
              <a:srgbClr val="00B050"/>
            </a:solidFill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3"/>
          <p:cNvSpPr txBox="1">
            <a:spLocks/>
          </p:cNvSpPr>
          <p:nvPr/>
        </p:nvSpPr>
        <p:spPr bwMode="auto">
          <a:xfrm>
            <a:off x="66470" y="2852936"/>
            <a:ext cx="493757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GB" sz="2400" kern="0" dirty="0">
                <a:latin typeface="Arial"/>
                <a:cs typeface="Arial"/>
              </a:rPr>
              <a:t>Which of the fetched objects are to be cached at any given time?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/>
                <a:cs typeface="Arial"/>
              </a:rPr>
              <a:t>constraint: fixed cache size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/>
                <a:cs typeface="Arial"/>
              </a:rPr>
              <a:t>objective: maximize the hit rate</a:t>
            </a:r>
            <a:endParaRPr lang="en-GB" sz="2000" kern="0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endParaRPr lang="en-GB" sz="2000" kern="0" dirty="0">
              <a:latin typeface="Arial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88" y="3755840"/>
            <a:ext cx="952633" cy="952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7" y="3701721"/>
            <a:ext cx="342948" cy="2857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87" y="1336728"/>
            <a:ext cx="857370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92696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Caching Problem: Timing Constraints</a:t>
            </a:r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Sergey Gorinsky, RL-Cache @ TEWI-Kolloquium, University of Klagenfurt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6447" y="40658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 server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4360189" y="12557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 server</a:t>
            </a:r>
            <a:endParaRPr lang="es-ES_tradnl" dirty="0"/>
          </a:p>
        </p:txBody>
      </p:sp>
      <p:sp>
        <p:nvSpPr>
          <p:cNvPr id="34" name="TextBox 33"/>
          <p:cNvSpPr txBox="1"/>
          <p:nvPr/>
        </p:nvSpPr>
        <p:spPr>
          <a:xfrm>
            <a:off x="3707904" y="226286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Miss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338097" y="2007871"/>
            <a:ext cx="3703179" cy="185968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194081" y="2175081"/>
            <a:ext cx="3703179" cy="1859680"/>
          </a:xfrm>
          <a:prstGeom prst="straightConnector1">
            <a:avLst/>
          </a:prstGeom>
          <a:ln w="41275" cmpd="sng">
            <a:solidFill>
              <a:srgbClr val="00B050"/>
            </a:solidFill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88" y="3755840"/>
            <a:ext cx="952633" cy="952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7" y="3701721"/>
            <a:ext cx="342948" cy="2857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87" y="1336728"/>
            <a:ext cx="857370" cy="857370"/>
          </a:xfrm>
          <a:prstGeom prst="rect">
            <a:avLst/>
          </a:prstGeom>
        </p:spPr>
      </p:pic>
      <p:sp>
        <p:nvSpPr>
          <p:cNvPr id="22" name="Content Placeholder 3"/>
          <p:cNvSpPr txBox="1">
            <a:spLocks/>
          </p:cNvSpPr>
          <p:nvPr/>
        </p:nvSpPr>
        <p:spPr bwMode="auto">
          <a:xfrm>
            <a:off x="66468" y="3717032"/>
            <a:ext cx="695380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GB" sz="2400" dirty="0"/>
              <a:t>Real-time but neither tight nor hard </a:t>
            </a:r>
            <a:endParaRPr lang="en-GB" sz="2400" kern="0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/>
                <a:cs typeface="Arial"/>
              </a:rPr>
              <a:t>latency of fetching the object 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/>
                <a:cs typeface="Arial"/>
              </a:rPr>
              <a:t>asynchronous with serving the object to the end user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endParaRPr lang="en-GB" sz="2000" kern="0" dirty="0">
              <a:latin typeface="Arial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3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57432" y="694160"/>
            <a:ext cx="9577064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66470" y="980728"/>
            <a:ext cx="544163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Arial"/>
                <a:cs typeface="Arial"/>
              </a:rPr>
              <a:t>Different traffic classes 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/>
                <a:cs typeface="Arial"/>
              </a:rPr>
              <a:t>web, image, video</a:t>
            </a:r>
          </a:p>
          <a:p>
            <a:pPr marL="342900" lvl="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GB" sz="2400" kern="0" dirty="0">
                <a:latin typeface="Arial"/>
                <a:cs typeface="Arial"/>
              </a:rPr>
              <a:t>Different object sizes within a class</a:t>
            </a:r>
            <a:endParaRPr lang="en-GB" sz="2000" kern="0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endParaRPr lang="en-GB" sz="2000" kern="0" dirty="0">
              <a:latin typeface="Arial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39DF822-8E8E-AF48-95DE-33C43423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Caching Challenges: Object Diversity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022792-A79E-574D-B662-5CF81D903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/>
              <a:t>Sergey Gorinsky, RL-Cache @ TEWI-Kolloquium, University of Klagenfurt</a:t>
            </a:r>
            <a:endParaRPr lang="es-ES" dirty="0"/>
          </a:p>
        </p:txBody>
      </p:sp>
      <p:sp>
        <p:nvSpPr>
          <p:cNvPr id="9" name="Rounded Rectangle 8"/>
          <p:cNvSpPr/>
          <p:nvPr/>
        </p:nvSpPr>
        <p:spPr>
          <a:xfrm>
            <a:off x="1547664" y="5805264"/>
            <a:ext cx="5976664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intractable knapsack problem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9533FEF-239F-6C40-8076-5FE30B8B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3"/>
          <a:stretch/>
        </p:blipFill>
        <p:spPr>
          <a:xfrm>
            <a:off x="5728789" y="3176952"/>
            <a:ext cx="2669489" cy="25255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354436" y="3422453"/>
            <a:ext cx="1105976" cy="497716"/>
          </a:xfrm>
          <a:prstGeom prst="rightArrow">
            <a:avLst/>
          </a:prstGeom>
          <a:solidFill>
            <a:schemeClr val="tx1"/>
          </a:solidFill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93146" y="271038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?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51" y="4458471"/>
            <a:ext cx="190527" cy="1905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83" y="2816284"/>
            <a:ext cx="285790" cy="2857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39" y="3402008"/>
            <a:ext cx="933580" cy="9335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92" y="4111828"/>
            <a:ext cx="190527" cy="190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15" y="3070081"/>
            <a:ext cx="285790" cy="28579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69" y="5211011"/>
            <a:ext cx="285790" cy="2857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38" y="3496667"/>
            <a:ext cx="381053" cy="38105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93" y="4934748"/>
            <a:ext cx="419158" cy="41915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88" y="2755833"/>
            <a:ext cx="466790" cy="4667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02" y="4489826"/>
            <a:ext cx="466790" cy="4667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96" y="3343538"/>
            <a:ext cx="533474" cy="53347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41" y="4047965"/>
            <a:ext cx="571580" cy="57158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3" y="2576190"/>
            <a:ext cx="714475" cy="7144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9314"/>
            <a:ext cx="285790" cy="28579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60" y="4441596"/>
            <a:ext cx="571580" cy="5715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77" y="5218693"/>
            <a:ext cx="381053" cy="3810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83" y="4924327"/>
            <a:ext cx="466790" cy="46679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61" y="1216608"/>
            <a:ext cx="571580" cy="5715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22120"/>
            <a:ext cx="476316" cy="57158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27590"/>
            <a:ext cx="695422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94160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39DF822-8E8E-AF48-95DE-33C43423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Caching Challenges: Online Operation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022792-A79E-574D-B662-5CF81D903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err="1"/>
              <a:t>Sergey</a:t>
            </a:r>
            <a:r>
              <a:rPr lang="es-ES" dirty="0"/>
              <a:t> </a:t>
            </a:r>
            <a:r>
              <a:rPr lang="es-ES" dirty="0" err="1"/>
              <a:t>Gorinsky</a:t>
            </a:r>
            <a:r>
              <a:rPr lang="es-ES" dirty="0"/>
              <a:t>, RL-Cache @ TEWI-</a:t>
            </a:r>
            <a:r>
              <a:rPr lang="es-ES" dirty="0" err="1"/>
              <a:t>Kolloquium</a:t>
            </a:r>
            <a:r>
              <a:rPr lang="es-ES" dirty="0"/>
              <a:t>, </a:t>
            </a:r>
            <a:r>
              <a:rPr lang="es-ES" dirty="0" err="1"/>
              <a:t>University</a:t>
            </a:r>
            <a:r>
              <a:rPr lang="es-ES" dirty="0"/>
              <a:t> of Klagenfurt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BD4D-8B13-AA43-A6AD-20AF3A1144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12.11.2021</a:t>
            </a:r>
            <a:endParaRPr lang="en-US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66470" y="4077072"/>
            <a:ext cx="73858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  <a:defRPr/>
            </a:pPr>
            <a:r>
              <a:rPr lang="en-US" sz="2400" kern="0" dirty="0">
                <a:latin typeface="Arial"/>
                <a:cs typeface="Arial"/>
              </a:rPr>
              <a:t>No optimal solution even for equal-size objects</a:t>
            </a:r>
          </a:p>
          <a:p>
            <a:pPr marL="742950" lvl="1" indent="-285750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/>
                <a:cs typeface="Arial"/>
              </a:rPr>
              <a:t>unlike László </a:t>
            </a:r>
            <a:r>
              <a:rPr lang="en-US" sz="2000" kern="0" dirty="0" err="1">
                <a:latin typeface="Arial"/>
                <a:cs typeface="Arial"/>
              </a:rPr>
              <a:t>Bélády’s</a:t>
            </a:r>
            <a:r>
              <a:rPr lang="en-US" sz="2000" kern="0" dirty="0">
                <a:latin typeface="Arial"/>
                <a:cs typeface="Arial"/>
              </a:rPr>
              <a:t> algorithm in the offline version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16000" y="3528000"/>
            <a:ext cx="8640000" cy="0"/>
          </a:xfrm>
          <a:prstGeom prst="straightConnector1">
            <a:avLst/>
          </a:prstGeom>
          <a:ln w="41275" cmpd="sng">
            <a:solidFill>
              <a:schemeClr val="tx1"/>
            </a:solidFill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44408" y="3672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  <a:endParaRPr lang="es-ES_tradnl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56000" y="864000"/>
            <a:ext cx="0" cy="2880000"/>
          </a:xfrm>
          <a:prstGeom prst="straightConnector1">
            <a:avLst/>
          </a:prstGeom>
          <a:ln w="41275" cmpd="sng">
            <a:solidFill>
              <a:schemeClr val="tx1"/>
            </a:solidFill>
            <a:prstDash val="sysDot"/>
            <a:headEnd type="none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26588" y="36703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</a:t>
            </a:r>
            <a:endParaRPr lang="es-ES_tradn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00" y="2016000"/>
            <a:ext cx="695422" cy="5715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72000"/>
            <a:ext cx="695422" cy="5715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1260000"/>
            <a:ext cx="695422" cy="5715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25" y="1260000"/>
            <a:ext cx="695422" cy="5715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3" y="1260000"/>
            <a:ext cx="695422" cy="5715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16" y="1260000"/>
            <a:ext cx="695422" cy="5715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2016000"/>
            <a:ext cx="695422" cy="5715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2016000"/>
            <a:ext cx="695422" cy="5715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18" y="2016000"/>
            <a:ext cx="695422" cy="5715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772000"/>
            <a:ext cx="695422" cy="5715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2772000"/>
            <a:ext cx="695422" cy="5715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772000"/>
            <a:ext cx="695422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MDEA">
  <a:themeElements>
    <a:clrScheme name="PowerPoint template IMDEA Networks-black v02 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IMDEA Networks-black v02 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 IMDEA Networks-black v02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IMDEA Networks-black v02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IMDEA Networks-black v02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IMDEA Networks-black v02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IMDEA Networks-black v02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IMDEA Networks-black v02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IMDEA Networks-black v02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IMDEA Networks-black v02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IMDEA Networks-black v02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IMDEA Networks-black v02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IMDEA Networks-black v02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IMDEA Networks-black v02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16820</TotalTime>
  <Words>1534</Words>
  <Application>Microsoft Office PowerPoint</Application>
  <PresentationFormat>On-screen Show (4:3)</PresentationFormat>
  <Paragraphs>425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Harlow Solid Italic</vt:lpstr>
      <vt:lpstr>Trebuchet MS</vt:lpstr>
      <vt:lpstr>Wingdings</vt:lpstr>
      <vt:lpstr>TEMPLATE_IMDEA</vt:lpstr>
      <vt:lpstr>RL-Cache: Learning-Based Cache Admission for Content Delivery</vt:lpstr>
      <vt:lpstr>Content Delivery Network (CDN)</vt:lpstr>
      <vt:lpstr>Genius of CDN Economics</vt:lpstr>
      <vt:lpstr>The Good: Cache Hit</vt:lpstr>
      <vt:lpstr>The Bad: Cache Miss</vt:lpstr>
      <vt:lpstr>Caching Problem</vt:lpstr>
      <vt:lpstr>Caching Problem: Timing Constraints</vt:lpstr>
      <vt:lpstr>Caching Challenges: Object Diversity</vt:lpstr>
      <vt:lpstr>Caching Challenges: Online Operation</vt:lpstr>
      <vt:lpstr>Caching Challenges: Online Operation</vt:lpstr>
      <vt:lpstr>Prior Solutions</vt:lpstr>
      <vt:lpstr>Caching by Reinforcement Learning (RL)</vt:lpstr>
      <vt:lpstr>Alternatives within the RL Paradigm</vt:lpstr>
      <vt:lpstr>RL-Cache: Overview</vt:lpstr>
      <vt:lpstr>RL-Cache: Features</vt:lpstr>
      <vt:lpstr>RL-Cache: Neural Network</vt:lpstr>
      <vt:lpstr>RL-Cache: Training</vt:lpstr>
      <vt:lpstr>RL-Cache: Training</vt:lpstr>
      <vt:lpstr>RL-Cache: Training</vt:lpstr>
      <vt:lpstr>RL-Cache: Training</vt:lpstr>
      <vt:lpstr>RL-Cache: Inference</vt:lpstr>
      <vt:lpstr>Evaluation: Initial Datasets</vt:lpstr>
      <vt:lpstr>Active Bytes</vt:lpstr>
      <vt:lpstr>Hit-Rate Performance of RL-Cache</vt:lpstr>
      <vt:lpstr>Evaluation: Additional Datasets</vt:lpstr>
      <vt:lpstr>Impact by Larger Request Intensity</vt:lpstr>
      <vt:lpstr>Robustness in the Same Geographic Region</vt:lpstr>
      <vt:lpstr>Robustness across Geographic Regions</vt:lpstr>
      <vt:lpstr>Processing Overhead</vt:lpstr>
      <vt:lpstr>Pearson Correlation for Feature Pairs</vt:lpstr>
      <vt:lpstr>Feature Importance: Random Forests</vt:lpstr>
      <vt:lpstr>Reducing the Feature Set</vt:lpstr>
      <vt:lpstr>Hyperparameter Sensitivity: K and L</vt:lpstr>
      <vt:lpstr>Hyperparameter Sensitivity: p and q</vt:lpstr>
      <vt:lpstr>Conclusion</vt:lpstr>
    </vt:vector>
  </TitlesOfParts>
  <Manager/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Sergey Gorinsky</dc:creator>
  <cp:keywords/>
  <dc:description/>
  <cp:lastModifiedBy>Sergey Gorinsky</cp:lastModifiedBy>
  <cp:revision>1097</cp:revision>
  <dcterms:created xsi:type="dcterms:W3CDTF">2012-06-06T11:01:10Z</dcterms:created>
  <dcterms:modified xsi:type="dcterms:W3CDTF">2021-11-12T11:13:06Z</dcterms:modified>
  <cp:category/>
</cp:coreProperties>
</file>